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3"/>
  </p:notesMasterIdLst>
  <p:sldIdLst>
    <p:sldId id="270" r:id="rId5"/>
    <p:sldId id="340" r:id="rId6"/>
    <p:sldId id="304" r:id="rId7"/>
    <p:sldId id="347" r:id="rId8"/>
    <p:sldId id="348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49" r:id="rId21"/>
    <p:sldId id="362" r:id="rId22"/>
    <p:sldId id="363" r:id="rId23"/>
    <p:sldId id="364" r:id="rId24"/>
    <p:sldId id="365" r:id="rId25"/>
    <p:sldId id="366" r:id="rId26"/>
    <p:sldId id="343" r:id="rId27"/>
    <p:sldId id="367" r:id="rId28"/>
    <p:sldId id="338" r:id="rId29"/>
    <p:sldId id="339" r:id="rId30"/>
    <p:sldId id="368" r:id="rId31"/>
    <p:sldId id="34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badeje, Midé" initials="MM" lastIdx="1" clrIdx="0">
    <p:extLst>
      <p:ext uri="{19B8F6BF-5375-455C-9EA6-DF929625EA0E}">
        <p15:presenceInfo xmlns:p15="http://schemas.microsoft.com/office/powerpoint/2012/main" userId="S::ademidemabadeje@austin.utexas.edu::2b0bf6c3-6556-4b97-980c-e387aca09f62" providerId="AD"/>
      </p:ext>
    </p:extLst>
  </p:cmAuthor>
  <p:cmAuthor id="2" name="Pyrcz, Michael" initials="PM" lastIdx="0" clrIdx="1">
    <p:extLst>
      <p:ext uri="{19B8F6BF-5375-455C-9EA6-DF929625EA0E}">
        <p15:presenceInfo xmlns:p15="http://schemas.microsoft.com/office/powerpoint/2012/main" userId="S-1-5-21-527237240-963894560-725345543-96070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BF5700"/>
    <a:srgbClr val="FFFFFF"/>
    <a:srgbClr val="F897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8"/>
    <p:restoredTop sz="90557" autoAdjust="0"/>
  </p:normalViewPr>
  <p:slideViewPr>
    <p:cSldViewPr snapToGrid="0" snapToObjects="1" showGuides="1">
      <p:cViewPr varScale="1">
        <p:scale>
          <a:sx n="65" d="100"/>
          <a:sy n="65" d="100"/>
        </p:scale>
        <p:origin x="94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yrcz, Michael" userId="0efd8a38-3f8e-46fd-9886-7800c0196e80" providerId="ADAL" clId="{6068546F-F820-4DC9-B70F-376D620777F9}"/>
    <pc:docChg chg="undo custSel modSld">
      <pc:chgData name="Pyrcz, Michael" userId="0efd8a38-3f8e-46fd-9886-7800c0196e80" providerId="ADAL" clId="{6068546F-F820-4DC9-B70F-376D620777F9}" dt="2024-07-15T19:06:06.648" v="597" actId="1076"/>
      <pc:docMkLst>
        <pc:docMk/>
      </pc:docMkLst>
      <pc:sldChg chg="modSp">
        <pc:chgData name="Pyrcz, Michael" userId="0efd8a38-3f8e-46fd-9886-7800c0196e80" providerId="ADAL" clId="{6068546F-F820-4DC9-B70F-376D620777F9}" dt="2024-07-15T19:03:01.389" v="498" actId="5793"/>
        <pc:sldMkLst>
          <pc:docMk/>
          <pc:sldMk cId="1822116204" sldId="270"/>
        </pc:sldMkLst>
        <pc:spChg chg="mod">
          <ac:chgData name="Pyrcz, Michael" userId="0efd8a38-3f8e-46fd-9886-7800c0196e80" providerId="ADAL" clId="{6068546F-F820-4DC9-B70F-376D620777F9}" dt="2024-07-15T19:02:00.720" v="476" actId="1076"/>
          <ac:spMkLst>
            <pc:docMk/>
            <pc:sldMk cId="1822116204" sldId="270"/>
            <ac:spMk id="6" creationId="{BBB75268-658D-49D8-AB68-FAAD8096484B}"/>
          </ac:spMkLst>
        </pc:spChg>
        <pc:spChg chg="mod">
          <ac:chgData name="Pyrcz, Michael" userId="0efd8a38-3f8e-46fd-9886-7800c0196e80" providerId="ADAL" clId="{6068546F-F820-4DC9-B70F-376D620777F9}" dt="2024-07-15T19:02:03.664" v="477" actId="1076"/>
          <ac:spMkLst>
            <pc:docMk/>
            <pc:sldMk cId="1822116204" sldId="270"/>
            <ac:spMk id="8" creationId="{80A0E8CB-1C57-9C67-F15E-58C496CDE3D9}"/>
          </ac:spMkLst>
        </pc:spChg>
        <pc:spChg chg="mod">
          <ac:chgData name="Pyrcz, Michael" userId="0efd8a38-3f8e-46fd-9886-7800c0196e80" providerId="ADAL" clId="{6068546F-F820-4DC9-B70F-376D620777F9}" dt="2024-07-15T19:03:01.389" v="498" actId="5793"/>
          <ac:spMkLst>
            <pc:docMk/>
            <pc:sldMk cId="1822116204" sldId="270"/>
            <ac:spMk id="11" creationId="{10BB14C8-DF8D-064B-BF13-409B637089E4}"/>
          </ac:spMkLst>
        </pc:spChg>
      </pc:sldChg>
      <pc:sldChg chg="addSp modSp">
        <pc:chgData name="Pyrcz, Michael" userId="0efd8a38-3f8e-46fd-9886-7800c0196e80" providerId="ADAL" clId="{6068546F-F820-4DC9-B70F-376D620777F9}" dt="2024-07-15T19:03:53.188" v="556" actId="1076"/>
        <pc:sldMkLst>
          <pc:docMk/>
          <pc:sldMk cId="1031938163" sldId="304"/>
        </pc:sldMkLst>
        <pc:spChg chg="mod">
          <ac:chgData name="Pyrcz, Michael" userId="0efd8a38-3f8e-46fd-9886-7800c0196e80" providerId="ADAL" clId="{6068546F-F820-4DC9-B70F-376D620777F9}" dt="2024-07-15T19:03:53.188" v="556" actId="1076"/>
          <ac:spMkLst>
            <pc:docMk/>
            <pc:sldMk cId="1031938163" sldId="304"/>
            <ac:spMk id="2" creationId="{249E3603-174B-47CD-A831-628100B49618}"/>
          </ac:spMkLst>
        </pc:spChg>
        <pc:spChg chg="add mod">
          <ac:chgData name="Pyrcz, Michael" userId="0efd8a38-3f8e-46fd-9886-7800c0196e80" providerId="ADAL" clId="{6068546F-F820-4DC9-B70F-376D620777F9}" dt="2024-07-15T19:03:40.534" v="555" actId="20577"/>
          <ac:spMkLst>
            <pc:docMk/>
            <pc:sldMk cId="1031938163" sldId="304"/>
            <ac:spMk id="4" creationId="{B1A15574-132B-4E34-81D2-89FB6DEE278C}"/>
          </ac:spMkLst>
        </pc:spChg>
      </pc:sldChg>
      <pc:sldChg chg="addSp modSp">
        <pc:chgData name="Pyrcz, Michael" userId="0efd8a38-3f8e-46fd-9886-7800c0196e80" providerId="ADAL" clId="{6068546F-F820-4DC9-B70F-376D620777F9}" dt="2024-07-15T19:01:21.827" v="465" actId="207"/>
        <pc:sldMkLst>
          <pc:docMk/>
          <pc:sldMk cId="2597350105" sldId="338"/>
        </pc:sldMkLst>
        <pc:spChg chg="add mod">
          <ac:chgData name="Pyrcz, Michael" userId="0efd8a38-3f8e-46fd-9886-7800c0196e80" providerId="ADAL" clId="{6068546F-F820-4DC9-B70F-376D620777F9}" dt="2024-07-15T19:01:21.827" v="465" actId="207"/>
          <ac:spMkLst>
            <pc:docMk/>
            <pc:sldMk cId="2597350105" sldId="338"/>
            <ac:spMk id="2" creationId="{E360AEF7-6B3A-480D-B21D-F45C4137F97C}"/>
          </ac:spMkLst>
        </pc:spChg>
        <pc:spChg chg="mod">
          <ac:chgData name="Pyrcz, Michael" userId="0efd8a38-3f8e-46fd-9886-7800c0196e80" providerId="ADAL" clId="{6068546F-F820-4DC9-B70F-376D620777F9}" dt="2024-07-15T19:01:01.649" v="405" actId="20577"/>
          <ac:spMkLst>
            <pc:docMk/>
            <pc:sldMk cId="2597350105" sldId="338"/>
            <ac:spMk id="7" creationId="{01255B17-1A81-7C46-B644-1B7D0A33F670}"/>
          </ac:spMkLst>
        </pc:spChg>
      </pc:sldChg>
      <pc:sldChg chg="addSp delSp modSp">
        <pc:chgData name="Pyrcz, Michael" userId="0efd8a38-3f8e-46fd-9886-7800c0196e80" providerId="ADAL" clId="{6068546F-F820-4DC9-B70F-376D620777F9}" dt="2024-07-15T19:06:06.648" v="597" actId="1076"/>
        <pc:sldMkLst>
          <pc:docMk/>
          <pc:sldMk cId="3130531126" sldId="339"/>
        </pc:sldMkLst>
        <pc:picChg chg="mod">
          <ac:chgData name="Pyrcz, Michael" userId="0efd8a38-3f8e-46fd-9886-7800c0196e80" providerId="ADAL" clId="{6068546F-F820-4DC9-B70F-376D620777F9}" dt="2024-07-15T19:04:40.006" v="562" actId="1076"/>
          <ac:picMkLst>
            <pc:docMk/>
            <pc:sldMk cId="3130531126" sldId="339"/>
            <ac:picMk id="4" creationId="{E0C4CC0E-191F-4E36-8789-F5BB945C88C7}"/>
          </ac:picMkLst>
        </pc:picChg>
        <pc:picChg chg="add mod">
          <ac:chgData name="Pyrcz, Michael" userId="0efd8a38-3f8e-46fd-9886-7800c0196e80" providerId="ADAL" clId="{6068546F-F820-4DC9-B70F-376D620777F9}" dt="2024-07-15T19:05:51.880" v="578" actId="1076"/>
          <ac:picMkLst>
            <pc:docMk/>
            <pc:sldMk cId="3130531126" sldId="339"/>
            <ac:picMk id="5" creationId="{0FA74F8D-BB16-4B3F-996D-F6D2FE07F2B2}"/>
          </ac:picMkLst>
        </pc:picChg>
        <pc:picChg chg="mod">
          <ac:chgData name="Pyrcz, Michael" userId="0efd8a38-3f8e-46fd-9886-7800c0196e80" providerId="ADAL" clId="{6068546F-F820-4DC9-B70F-376D620777F9}" dt="2024-07-15T19:06:06.648" v="597" actId="1076"/>
          <ac:picMkLst>
            <pc:docMk/>
            <pc:sldMk cId="3130531126" sldId="339"/>
            <ac:picMk id="16" creationId="{6EAE66A6-F309-4E80-B1E8-22BC27AEE550}"/>
          </ac:picMkLst>
        </pc:picChg>
        <pc:picChg chg="del mod">
          <ac:chgData name="Pyrcz, Michael" userId="0efd8a38-3f8e-46fd-9886-7800c0196e80" providerId="ADAL" clId="{6068546F-F820-4DC9-B70F-376D620777F9}" dt="2024-07-15T19:05:47.481" v="575" actId="478"/>
          <ac:picMkLst>
            <pc:docMk/>
            <pc:sldMk cId="3130531126" sldId="339"/>
            <ac:picMk id="17" creationId="{DFC3D00C-B28E-43B9-A8AD-395650BC9FF4}"/>
          </ac:picMkLst>
        </pc:picChg>
        <pc:picChg chg="mod">
          <ac:chgData name="Pyrcz, Michael" userId="0efd8a38-3f8e-46fd-9886-7800c0196e80" providerId="ADAL" clId="{6068546F-F820-4DC9-B70F-376D620777F9}" dt="2024-07-15T19:05:04.174" v="573" actId="1076"/>
          <ac:picMkLst>
            <pc:docMk/>
            <pc:sldMk cId="3130531126" sldId="339"/>
            <ac:picMk id="19" creationId="{004F5E0B-26FD-4580-AF4C-EED4C0BE4D74}"/>
          </ac:picMkLst>
        </pc:picChg>
        <pc:picChg chg="mod">
          <ac:chgData name="Pyrcz, Michael" userId="0efd8a38-3f8e-46fd-9886-7800c0196e80" providerId="ADAL" clId="{6068546F-F820-4DC9-B70F-376D620777F9}" dt="2024-07-15T19:05:02.829" v="572" actId="1076"/>
          <ac:picMkLst>
            <pc:docMk/>
            <pc:sldMk cId="3130531126" sldId="339"/>
            <ac:picMk id="21" creationId="{2B128D1B-F8B5-4C1A-8093-D827951CF829}"/>
          </ac:picMkLst>
        </pc:picChg>
        <pc:picChg chg="add mod">
          <ac:chgData name="Pyrcz, Michael" userId="0efd8a38-3f8e-46fd-9886-7800c0196e80" providerId="ADAL" clId="{6068546F-F820-4DC9-B70F-376D620777F9}" dt="2024-07-15T19:05:59.194" v="579" actId="1076"/>
          <ac:picMkLst>
            <pc:docMk/>
            <pc:sldMk cId="3130531126" sldId="339"/>
            <ac:picMk id="22" creationId="{59BE5313-56CD-49F4-8131-DE1E5D447700}"/>
          </ac:picMkLst>
        </pc:picChg>
        <pc:picChg chg="add mod">
          <ac:chgData name="Pyrcz, Michael" userId="0efd8a38-3f8e-46fd-9886-7800c0196e80" providerId="ADAL" clId="{6068546F-F820-4DC9-B70F-376D620777F9}" dt="2024-07-15T19:06:05.434" v="596" actId="1036"/>
          <ac:picMkLst>
            <pc:docMk/>
            <pc:sldMk cId="3130531126" sldId="339"/>
            <ac:picMk id="23" creationId="{6F9262C1-7D87-43FC-9115-F83714242706}"/>
          </ac:picMkLst>
        </pc:picChg>
      </pc:sldChg>
      <pc:sldChg chg="addSp modSp">
        <pc:chgData name="Pyrcz, Michael" userId="0efd8a38-3f8e-46fd-9886-7800c0196e80" providerId="ADAL" clId="{6068546F-F820-4DC9-B70F-376D620777F9}" dt="2024-07-15T19:01:24.896" v="466" actId="207"/>
        <pc:sldMkLst>
          <pc:docMk/>
          <pc:sldMk cId="3428779942" sldId="343"/>
        </pc:sldMkLst>
        <pc:spChg chg="add mod">
          <ac:chgData name="Pyrcz, Michael" userId="0efd8a38-3f8e-46fd-9886-7800c0196e80" providerId="ADAL" clId="{6068546F-F820-4DC9-B70F-376D620777F9}" dt="2024-07-15T19:01:24.896" v="466" actId="207"/>
          <ac:spMkLst>
            <pc:docMk/>
            <pc:sldMk cId="3428779942" sldId="343"/>
            <ac:spMk id="3" creationId="{9213177A-1582-475A-A83B-F391B6B486D0}"/>
          </ac:spMkLst>
        </pc:spChg>
      </pc:sldChg>
      <pc:sldChg chg="modSp">
        <pc:chgData name="Pyrcz, Michael" userId="0efd8a38-3f8e-46fd-9886-7800c0196e80" providerId="ADAL" clId="{6068546F-F820-4DC9-B70F-376D620777F9}" dt="2024-07-15T19:01:37.302" v="470" actId="207"/>
        <pc:sldMkLst>
          <pc:docMk/>
          <pc:sldMk cId="2064236920" sldId="347"/>
        </pc:sldMkLst>
        <pc:spChg chg="mod">
          <ac:chgData name="Pyrcz, Michael" userId="0efd8a38-3f8e-46fd-9886-7800c0196e80" providerId="ADAL" clId="{6068546F-F820-4DC9-B70F-376D620777F9}" dt="2024-07-15T19:01:37.302" v="470" actId="207"/>
          <ac:spMkLst>
            <pc:docMk/>
            <pc:sldMk cId="2064236920" sldId="347"/>
            <ac:spMk id="2" creationId="{FF0726C5-54C4-4722-B1BA-E2E43001B719}"/>
          </ac:spMkLst>
        </pc:spChg>
      </pc:sldChg>
      <pc:sldChg chg="modSp">
        <pc:chgData name="Pyrcz, Michael" userId="0efd8a38-3f8e-46fd-9886-7800c0196e80" providerId="ADAL" clId="{6068546F-F820-4DC9-B70F-376D620777F9}" dt="2024-07-15T19:01:33.657" v="469" actId="207"/>
        <pc:sldMkLst>
          <pc:docMk/>
          <pc:sldMk cId="2416404311" sldId="348"/>
        </pc:sldMkLst>
        <pc:spChg chg="mod">
          <ac:chgData name="Pyrcz, Michael" userId="0efd8a38-3f8e-46fd-9886-7800c0196e80" providerId="ADAL" clId="{6068546F-F820-4DC9-B70F-376D620777F9}" dt="2024-07-15T19:01:33.657" v="469" actId="207"/>
          <ac:spMkLst>
            <pc:docMk/>
            <pc:sldMk cId="2416404311" sldId="348"/>
            <ac:spMk id="5" creationId="{E384C4A5-C083-46D5-8399-D63F3AEDB2FD}"/>
          </ac:spMkLst>
        </pc:spChg>
      </pc:sldChg>
      <pc:sldChg chg="modSp">
        <pc:chgData name="Pyrcz, Michael" userId="0efd8a38-3f8e-46fd-9886-7800c0196e80" providerId="ADAL" clId="{6068546F-F820-4DC9-B70F-376D620777F9}" dt="2024-07-15T19:01:30.698" v="468" actId="207"/>
        <pc:sldMkLst>
          <pc:docMk/>
          <pc:sldMk cId="2097430004" sldId="349"/>
        </pc:sldMkLst>
        <pc:spChg chg="mod">
          <ac:chgData name="Pyrcz, Michael" userId="0efd8a38-3f8e-46fd-9886-7800c0196e80" providerId="ADAL" clId="{6068546F-F820-4DC9-B70F-376D620777F9}" dt="2024-07-15T19:01:30.698" v="468" actId="207"/>
          <ac:spMkLst>
            <pc:docMk/>
            <pc:sldMk cId="2097430004" sldId="349"/>
            <ac:spMk id="5" creationId="{021BF0D4-B818-4A1A-8DAA-212D7AAF23EB}"/>
          </ac:spMkLst>
        </pc:spChg>
      </pc:sldChg>
      <pc:sldChg chg="addSp modSp">
        <pc:chgData name="Pyrcz, Michael" userId="0efd8a38-3f8e-46fd-9886-7800c0196e80" providerId="ADAL" clId="{6068546F-F820-4DC9-B70F-376D620777F9}" dt="2024-07-15T19:01:27.882" v="467" actId="207"/>
        <pc:sldMkLst>
          <pc:docMk/>
          <pc:sldMk cId="1656087894" sldId="350"/>
        </pc:sldMkLst>
        <pc:spChg chg="add mod">
          <ac:chgData name="Pyrcz, Michael" userId="0efd8a38-3f8e-46fd-9886-7800c0196e80" providerId="ADAL" clId="{6068546F-F820-4DC9-B70F-376D620777F9}" dt="2024-07-15T19:01:27.882" v="467" actId="207"/>
          <ac:spMkLst>
            <pc:docMk/>
            <pc:sldMk cId="1656087894" sldId="350"/>
            <ac:spMk id="2" creationId="{15285059-2F2D-4A89-8728-53DC0B314F7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8B5A7-0ACB-7645-8973-CEA7311395D2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11F11-C53B-894E-B23B-AD70D6897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265DF-0513-614A-BADE-6DDBD71229A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085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8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33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9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265DF-0513-614A-BADE-6DDBD7122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0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265DF-0513-614A-BADE-6DDBD7122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37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00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48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265DF-0513-614A-BADE-6DDBD7122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0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265DF-0513-614A-BADE-6DDBD71229A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48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6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0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66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58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5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08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11F11-C53B-894E-B23B-AD70D68976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7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39353C0-DB0A-E64B-AA0A-7AFBDE9CEE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842" y="166528"/>
            <a:ext cx="3096455" cy="619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A47C51-CB84-42D9-8AD8-44E9C7EA9A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694" y="166528"/>
            <a:ext cx="2960016" cy="6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39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4D7477-11B8-734E-B6D9-452B39EE8C4C}"/>
              </a:ext>
            </a:extLst>
          </p:cNvPr>
          <p:cNvCxnSpPr/>
          <p:nvPr userDrawn="1"/>
        </p:nvCxnSpPr>
        <p:spPr>
          <a:xfrm>
            <a:off x="482321" y="6247411"/>
            <a:ext cx="11173767" cy="0"/>
          </a:xfrm>
          <a:prstGeom prst="line">
            <a:avLst/>
          </a:prstGeom>
          <a:ln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6A99FA4-E02E-4FF9-A26B-8EE8EDA284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50" y="6376989"/>
            <a:ext cx="1776938" cy="377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2958EE-5256-485D-A6C8-A954FA3029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1888" y="6376989"/>
            <a:ext cx="1672918" cy="377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99BA1F-D7AF-4C19-B2B4-A9B5312CC4E8}"/>
              </a:ext>
            </a:extLst>
          </p:cNvPr>
          <p:cNvSpPr txBox="1"/>
          <p:nvPr userDrawn="1"/>
        </p:nvSpPr>
        <p:spPr>
          <a:xfrm>
            <a:off x="3688826" y="6396039"/>
            <a:ext cx="50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DiReCT</a:t>
            </a:r>
            <a:r>
              <a:rPr lang="en-US" dirty="0"/>
              <a:t> 5</a:t>
            </a:r>
            <a:r>
              <a:rPr lang="en-US" baseline="30000" dirty="0"/>
              <a:t>th</a:t>
            </a:r>
            <a:r>
              <a:rPr lang="en-US" dirty="0"/>
              <a:t> Annual Meeting – August 30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534A1-42F0-4860-91D5-105C940C2F91}"/>
              </a:ext>
            </a:extLst>
          </p:cNvPr>
          <p:cNvSpPr txBox="1"/>
          <p:nvPr userDrawn="1"/>
        </p:nvSpPr>
        <p:spPr>
          <a:xfrm>
            <a:off x="11363298" y="638530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42AAD00-170F-465A-A8DE-2BAF2C3D93CC}" type="slidenum">
              <a:rPr lang="en-US" smtClean="0"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601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B0C462-1823-114A-938D-79EA00E2435F}"/>
              </a:ext>
            </a:extLst>
          </p:cNvPr>
          <p:cNvSpPr/>
          <p:nvPr userDrawn="1"/>
        </p:nvSpPr>
        <p:spPr>
          <a:xfrm rot="16200000">
            <a:off x="5308600" y="1244600"/>
            <a:ext cx="304800" cy="109220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61D01-BC36-FA47-9B17-E65FD757A7DC}"/>
              </a:ext>
            </a:extLst>
          </p:cNvPr>
          <p:cNvSpPr/>
          <p:nvPr userDrawn="1"/>
        </p:nvSpPr>
        <p:spPr>
          <a:xfrm rot="16200000">
            <a:off x="11404600" y="6070600"/>
            <a:ext cx="304800" cy="1270000"/>
          </a:xfrm>
          <a:prstGeom prst="rect">
            <a:avLst/>
          </a:prstGeom>
          <a:solidFill>
            <a:srgbClr val="EB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CF7E1-1585-364A-8B48-834017F4D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775" y="428381"/>
            <a:ext cx="3531228" cy="7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6287"/>
            <a:ext cx="11277600" cy="5340096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/>
            </a:lvl1pPr>
            <a:lvl2pPr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/>
            </a:lvl2pPr>
            <a:lvl3pPr marL="11978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3pPr>
            <a:lvl4pPr marL="16550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4pPr>
            <a:lvl5pPr marL="21122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6161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87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  <p:sldLayoutId id="2147483670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texas.app.box.com/folder/27506621479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203/rs.3.rs-4219533/v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ADEAA7FA-1330-5142-BD3F-58817D796B04}"/>
              </a:ext>
            </a:extLst>
          </p:cNvPr>
          <p:cNvSpPr txBox="1">
            <a:spLocks/>
          </p:cNvSpPr>
          <p:nvPr/>
        </p:nvSpPr>
        <p:spPr>
          <a:xfrm>
            <a:off x="618790" y="2050473"/>
            <a:ext cx="10229721" cy="22643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algn="just" fontAlgn="auto">
              <a:spcAft>
                <a:spcPts val="0"/>
              </a:spcAft>
            </a:pPr>
            <a:r>
              <a:rPr lang="en-US" sz="4000" dirty="0">
                <a:solidFill>
                  <a:schemeClr val="tx1"/>
                </a:solidFill>
              </a:rPr>
              <a:t>Minimum Acceptance Criteria for Conditioning Subsurface Modeling using Generative AI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B7E6B6-C372-3A40-9CFF-634200BCA241}"/>
              </a:ext>
            </a:extLst>
          </p:cNvPr>
          <p:cNvCxnSpPr>
            <a:cxnSpLocks/>
          </p:cNvCxnSpPr>
          <p:nvPr/>
        </p:nvCxnSpPr>
        <p:spPr>
          <a:xfrm>
            <a:off x="711926" y="3848493"/>
            <a:ext cx="3171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BB14C8-DF8D-064B-BF13-409B637089E4}"/>
              </a:ext>
            </a:extLst>
          </p:cNvPr>
          <p:cNvSpPr txBox="1"/>
          <p:nvPr/>
        </p:nvSpPr>
        <p:spPr>
          <a:xfrm>
            <a:off x="618793" y="4058042"/>
            <a:ext cx="6700837" cy="105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4000"/>
              </a:lnSpc>
              <a:spcBef>
                <a:spcPct val="0"/>
              </a:spcBef>
              <a:defRPr/>
            </a:pPr>
            <a:r>
              <a:rPr lang="en-US" b="1" kern="800" cap="all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Direct Consortium 5</a:t>
            </a:r>
            <a:r>
              <a:rPr lang="en-US" b="1" kern="800" cap="all" baseline="30000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th</a:t>
            </a:r>
            <a:r>
              <a:rPr lang="en-US" b="1" kern="800" cap="all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 annual meeting</a:t>
            </a:r>
          </a:p>
          <a:p>
            <a:pPr lvl="0">
              <a:lnSpc>
                <a:spcPts val="4000"/>
              </a:lnSpc>
              <a:spcBef>
                <a:spcPct val="0"/>
              </a:spcBef>
              <a:defRPr/>
            </a:pPr>
            <a:r>
              <a:rPr lang="en-US" b="1" kern="800" cap="all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August 30</a:t>
            </a:r>
            <a:r>
              <a:rPr lang="en-US" b="1" kern="800" cap="all" baseline="30000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th</a:t>
            </a:r>
            <a:r>
              <a:rPr lang="en-US" b="1" kern="800" cap="all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, 2024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5F3287-689D-D046-9A1E-5DF70D5A7DB2}"/>
              </a:ext>
            </a:extLst>
          </p:cNvPr>
          <p:cNvSpPr txBox="1"/>
          <p:nvPr/>
        </p:nvSpPr>
        <p:spPr>
          <a:xfrm>
            <a:off x="618790" y="5108842"/>
            <a:ext cx="54179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latin typeface="Arial Black" panose="020B0604020202020204" pitchFamily="34" charset="0"/>
                <a:cs typeface="Arial Black" panose="020B0604020202020204" pitchFamily="34" charset="0"/>
              </a:rPr>
              <a:t>Ahmed Merzoug</a:t>
            </a:r>
          </a:p>
          <a:p>
            <a:r>
              <a:rPr lang="en-US" sz="1100" dirty="0"/>
              <a:t>Graduate Research Assistant, The University of Texas at Austin</a:t>
            </a:r>
            <a:endParaRPr lang="en-US" sz="11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latin typeface="Arial Black" panose="020B0604020202020204" pitchFamily="34" charset="0"/>
                <a:cs typeface="Arial Black" panose="020B0604020202020204" pitchFamily="34" charset="0"/>
              </a:rPr>
              <a:t>Lei Liu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Professor, The University of Texas at Austin</a:t>
            </a:r>
            <a:endParaRPr lang="en-US" sz="1100" b="1" dirty="0">
              <a:latin typeface="Arial Black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latin typeface="Arial Black" panose="020B0604020202020204" pitchFamily="34" charset="0"/>
              </a:rPr>
              <a:t>Michael J. Pyrcz </a:t>
            </a:r>
          </a:p>
          <a:p>
            <a:r>
              <a:rPr lang="en-US" sz="1100" dirty="0"/>
              <a:t>Professor, 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1822116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5926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Subsurface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 Minimum Acceptance Criteria Checks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2A633A-2762-4745-941A-61FBA3AC6B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82067" y="185005"/>
            <a:ext cx="5709932" cy="57776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52414B-F052-46AF-AE73-36B548D20110}"/>
              </a:ext>
            </a:extLst>
          </p:cNvPr>
          <p:cNvSpPr txBox="1"/>
          <p:nvPr/>
        </p:nvSpPr>
        <p:spPr>
          <a:xfrm>
            <a:off x="6977823" y="54199"/>
            <a:ext cx="18632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Variogram range 40 (m)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1E24-D2E1-4F28-A26F-C2E98E547231}"/>
              </a:ext>
            </a:extLst>
          </p:cNvPr>
          <p:cNvSpPr txBox="1"/>
          <p:nvPr/>
        </p:nvSpPr>
        <p:spPr>
          <a:xfrm>
            <a:off x="8508221" y="46504"/>
            <a:ext cx="18632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Variogram range 60 (m)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1E740F-B123-453A-AC9E-76DD263DCC19}"/>
              </a:ext>
            </a:extLst>
          </p:cNvPr>
          <p:cNvSpPr txBox="1"/>
          <p:nvPr/>
        </p:nvSpPr>
        <p:spPr>
          <a:xfrm>
            <a:off x="10013170" y="54200"/>
            <a:ext cx="17733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Variogram range 100 (m)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9AA955-6ED3-48AA-84B8-86E7B06E6DC6}"/>
              </a:ext>
            </a:extLst>
          </p:cNvPr>
          <p:cNvSpPr txBox="1"/>
          <p:nvPr/>
        </p:nvSpPr>
        <p:spPr>
          <a:xfrm>
            <a:off x="8345832" y="5927021"/>
            <a:ext cx="19824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6. </a:t>
            </a:r>
            <a:r>
              <a:rPr lang="en-US" sz="1000" dirty="0" err="1"/>
              <a:t>GenAI</a:t>
            </a:r>
            <a:r>
              <a:rPr lang="en-US" sz="1000" dirty="0"/>
              <a:t> realizations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D52307-0263-4DED-A1F1-6E38253343B2}"/>
              </a:ext>
            </a:extLst>
          </p:cNvPr>
          <p:cNvSpPr txBox="1"/>
          <p:nvPr/>
        </p:nvSpPr>
        <p:spPr>
          <a:xfrm>
            <a:off x="726296" y="1978787"/>
            <a:ext cx="39663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Global Univariate Distribution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Global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Global Spatial Continuity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 Data Exactitude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Dynamic Response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B71A1A-A339-4ECA-A915-2B682FD8DF62}"/>
              </a:ext>
            </a:extLst>
          </p:cNvPr>
          <p:cNvSpPr/>
          <p:nvPr/>
        </p:nvSpPr>
        <p:spPr>
          <a:xfrm>
            <a:off x="-5841" y="1990687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4BC1AA-1A52-4C3F-B05F-777CE522260C}"/>
              </a:ext>
            </a:extLst>
          </p:cNvPr>
          <p:cNvSpPr/>
          <p:nvPr/>
        </p:nvSpPr>
        <p:spPr>
          <a:xfrm>
            <a:off x="-5841" y="2579718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6A5FBD-A039-46B0-BE3A-2D3FD19C6071}"/>
              </a:ext>
            </a:extLst>
          </p:cNvPr>
          <p:cNvSpPr/>
          <p:nvPr/>
        </p:nvSpPr>
        <p:spPr>
          <a:xfrm>
            <a:off x="-5841" y="3168749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0862B1-E3BF-47F3-9F6B-289884C5A7EF}"/>
              </a:ext>
            </a:extLst>
          </p:cNvPr>
          <p:cNvSpPr/>
          <p:nvPr/>
        </p:nvSpPr>
        <p:spPr>
          <a:xfrm>
            <a:off x="-5841" y="3757780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248E2D-F6C9-4316-B7C5-7C2A20B1957D}"/>
              </a:ext>
            </a:extLst>
          </p:cNvPr>
          <p:cNvSpPr/>
          <p:nvPr/>
        </p:nvSpPr>
        <p:spPr>
          <a:xfrm>
            <a:off x="-5841" y="4346811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294107-8B1F-4D7B-8FBE-50A5C7FE71E9}"/>
              </a:ext>
            </a:extLst>
          </p:cNvPr>
          <p:cNvSpPr/>
          <p:nvPr/>
        </p:nvSpPr>
        <p:spPr>
          <a:xfrm>
            <a:off x="-5841" y="4935844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5637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5926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Subsurface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 Minimum Acceptance Criteria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89E474-99EC-41D2-9D7C-748C60C4827B}"/>
                  </a:ext>
                </a:extLst>
              </p:cNvPr>
              <p:cNvSpPr txBox="1"/>
              <p:nvPr/>
            </p:nvSpPr>
            <p:spPr>
              <a:xfrm>
                <a:off x="712519" y="2012868"/>
                <a:ext cx="5510152" cy="1654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Global Univariate 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b="1" u="sng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sz="2000" dirty="0"/>
                  <a:t>We check global univariate distribution with histograms overlap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𝑂𝑣𝑒𝑟𝑙𝑎𝑝</m:t>
                        </m:r>
                      </m:sub>
                    </m:sSub>
                  </m:oMath>
                </a14:m>
                <a:r>
                  <a:rPr lang="en-US" sz="2000" dirty="0"/>
                  <a:t>) and Q-Q plots divergence area from 45 degree line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000" dirty="0"/>
                  <a:t>).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89E474-99EC-41D2-9D7C-748C60C48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9" y="2012868"/>
                <a:ext cx="5510152" cy="1654877"/>
              </a:xfrm>
              <a:prstGeom prst="rect">
                <a:avLst/>
              </a:prstGeom>
              <a:blipFill>
                <a:blip r:embed="rId3"/>
                <a:stretch>
                  <a:fillRect l="-1217" t="-1471" b="-5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D400C19E-4594-4354-8330-6D0EE7A4958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25293" y="44431"/>
            <a:ext cx="4000006" cy="3222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802F27-B5C8-4D13-B99D-6D98B29567D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93" y="3507817"/>
            <a:ext cx="5943600" cy="24631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C2585F-F26D-4720-AF63-D9636DCE0B75}"/>
                  </a:ext>
                </a:extLst>
              </p:cNvPr>
              <p:cNvSpPr/>
              <p:nvPr/>
            </p:nvSpPr>
            <p:spPr>
              <a:xfrm>
                <a:off x="1151907" y="3639463"/>
                <a:ext cx="379931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𝑂𝑣𝑒𝑟𝑙𝑎𝑝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∗100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C2585F-F26D-4720-AF63-D9636DCE0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07" y="3639463"/>
                <a:ext cx="3799310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58336E9-B11A-4753-AC67-B38DB70E4FDE}"/>
                  </a:ext>
                </a:extLst>
              </p:cNvPr>
              <p:cNvSpPr/>
              <p:nvPr/>
            </p:nvSpPr>
            <p:spPr>
              <a:xfrm>
                <a:off x="466014" y="4791185"/>
                <a:ext cx="5171095" cy="87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58336E9-B11A-4753-AC67-B38DB70E4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14" y="4791185"/>
                <a:ext cx="5171095" cy="8705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1ED6C12-4C0F-43B5-A7DE-8CE459CFBCDD}"/>
              </a:ext>
            </a:extLst>
          </p:cNvPr>
          <p:cNvSpPr txBox="1"/>
          <p:nvPr/>
        </p:nvSpPr>
        <p:spPr>
          <a:xfrm>
            <a:off x="7452025" y="3158233"/>
            <a:ext cx="3182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7. Distribution overlap (Merzoug et al., 2024b)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C6FBEA-A6FE-48B0-8D65-D4A75F7E7044}"/>
              </a:ext>
            </a:extLst>
          </p:cNvPr>
          <p:cNvSpPr txBox="1"/>
          <p:nvPr/>
        </p:nvSpPr>
        <p:spPr>
          <a:xfrm>
            <a:off x="7271496" y="5898802"/>
            <a:ext cx="3543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8. Q-Q plot divergence area (Merzoug et al., 2024b)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2C41D1-750B-4966-B54B-A3398706DCA5}"/>
              </a:ext>
            </a:extLst>
          </p:cNvPr>
          <p:cNvSpPr/>
          <p:nvPr/>
        </p:nvSpPr>
        <p:spPr>
          <a:xfrm>
            <a:off x="-5841" y="1990687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83BF78-3613-4845-A87F-FE7CC41E263A}"/>
              </a:ext>
            </a:extLst>
          </p:cNvPr>
          <p:cNvSpPr/>
          <p:nvPr/>
        </p:nvSpPr>
        <p:spPr>
          <a:xfrm>
            <a:off x="-5841" y="2579718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F47ED3-660D-4228-AA3E-8EEEE83F82B3}"/>
              </a:ext>
            </a:extLst>
          </p:cNvPr>
          <p:cNvSpPr/>
          <p:nvPr/>
        </p:nvSpPr>
        <p:spPr>
          <a:xfrm>
            <a:off x="-5841" y="3168749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ADF94-63B7-47D4-B32D-3BDBBADEA5B5}"/>
              </a:ext>
            </a:extLst>
          </p:cNvPr>
          <p:cNvSpPr/>
          <p:nvPr/>
        </p:nvSpPr>
        <p:spPr>
          <a:xfrm>
            <a:off x="-5841" y="3757780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FCA7C7-A286-4CA3-B018-113BCBE0AC55}"/>
              </a:ext>
            </a:extLst>
          </p:cNvPr>
          <p:cNvSpPr/>
          <p:nvPr/>
        </p:nvSpPr>
        <p:spPr>
          <a:xfrm>
            <a:off x="-5841" y="4346811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EE9BB3-F08A-4AE9-9CC9-79453635EBB8}"/>
              </a:ext>
            </a:extLst>
          </p:cNvPr>
          <p:cNvSpPr/>
          <p:nvPr/>
        </p:nvSpPr>
        <p:spPr>
          <a:xfrm>
            <a:off x="-5841" y="4935844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18D5D8D1-6F51-4362-8CB2-5EB0A126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975" y="1276970"/>
            <a:ext cx="3777440" cy="363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54034F-5BCB-4C8D-A534-275B03166495}"/>
                  </a:ext>
                </a:extLst>
              </p:cNvPr>
              <p:cNvSpPr txBox="1"/>
              <p:nvPr/>
            </p:nvSpPr>
            <p:spPr>
              <a:xfrm>
                <a:off x="712518" y="2012868"/>
                <a:ext cx="497576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Local uncertainty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By-cell porosity standard deviations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) are calculated to evaluate the local uncertainty of generated realizations.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54034F-5BCB-4C8D-A534-275B03166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8" y="2012868"/>
                <a:ext cx="4975763" cy="1631216"/>
              </a:xfrm>
              <a:prstGeom prst="rect">
                <a:avLst/>
              </a:prstGeom>
              <a:blipFill>
                <a:blip r:embed="rId3"/>
                <a:stretch>
                  <a:fillRect l="-1348" t="-1493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DA67CE-D99F-4029-8853-DF8EC948ED10}"/>
                  </a:ext>
                </a:extLst>
              </p:cNvPr>
              <p:cNvSpPr/>
              <p:nvPr/>
            </p:nvSpPr>
            <p:spPr>
              <a:xfrm>
                <a:off x="924421" y="4599348"/>
                <a:ext cx="4043606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VOI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d>
                                        <m:d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DA67CE-D99F-4029-8853-DF8EC948E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21" y="4599348"/>
                <a:ext cx="4043606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256E7F6-A8BE-4105-8683-0F31245BC528}"/>
              </a:ext>
            </a:extLst>
          </p:cNvPr>
          <p:cNvPicPr/>
          <p:nvPr/>
        </p:nvPicPr>
        <p:blipFill rotWithShape="1">
          <a:blip r:embed="rId5"/>
          <a:srcRect l="90573" t="18904" b="18065"/>
          <a:stretch/>
        </p:blipFill>
        <p:spPr>
          <a:xfrm>
            <a:off x="11351525" y="1125820"/>
            <a:ext cx="560318" cy="3790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D6F81-312D-49AE-97A7-EC2EC6F42C5E}"/>
              </a:ext>
            </a:extLst>
          </p:cNvPr>
          <p:cNvSpPr txBox="1"/>
          <p:nvPr/>
        </p:nvSpPr>
        <p:spPr>
          <a:xfrm>
            <a:off x="7728395" y="5025046"/>
            <a:ext cx="276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9. By-cell standard deviation for porosity distribution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FB9B-DCD1-4B0D-8E18-87A9D20468BF}"/>
              </a:ext>
            </a:extLst>
          </p:cNvPr>
          <p:cNvSpPr/>
          <p:nvPr/>
        </p:nvSpPr>
        <p:spPr>
          <a:xfrm>
            <a:off x="-5841" y="1990687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074D7E-F66E-4E09-A10F-9363B46A0E36}"/>
              </a:ext>
            </a:extLst>
          </p:cNvPr>
          <p:cNvSpPr/>
          <p:nvPr/>
        </p:nvSpPr>
        <p:spPr>
          <a:xfrm>
            <a:off x="-5841" y="2579718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F21DD-4EA4-4634-A2F3-E80714EE812C}"/>
              </a:ext>
            </a:extLst>
          </p:cNvPr>
          <p:cNvSpPr/>
          <p:nvPr/>
        </p:nvSpPr>
        <p:spPr>
          <a:xfrm>
            <a:off x="-5841" y="3168749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5C941-FA82-4F7F-ACC3-398892EB4E2B}"/>
              </a:ext>
            </a:extLst>
          </p:cNvPr>
          <p:cNvSpPr/>
          <p:nvPr/>
        </p:nvSpPr>
        <p:spPr>
          <a:xfrm>
            <a:off x="-5841" y="3757780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17C1F9-7F42-412B-A519-1719D8008961}"/>
              </a:ext>
            </a:extLst>
          </p:cNvPr>
          <p:cNvSpPr/>
          <p:nvPr/>
        </p:nvSpPr>
        <p:spPr>
          <a:xfrm>
            <a:off x="-5841" y="4346811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CF5D84-B77D-4618-9AE1-CDD3AA39CE8D}"/>
              </a:ext>
            </a:extLst>
          </p:cNvPr>
          <p:cNvSpPr/>
          <p:nvPr/>
        </p:nvSpPr>
        <p:spPr>
          <a:xfrm>
            <a:off x="-5841" y="4935844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DEFD38-0BB2-4056-A9AE-76E19CDF1FD6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FDE9D4-259B-4584-A7A8-544BD992C1AF}"/>
              </a:ext>
            </a:extLst>
          </p:cNvPr>
          <p:cNvSpPr/>
          <p:nvPr/>
        </p:nvSpPr>
        <p:spPr>
          <a:xfrm>
            <a:off x="712450" y="1140719"/>
            <a:ext cx="5926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Subsurface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 Minimum Acceptance Criteria Checks</a:t>
            </a:r>
          </a:p>
        </p:txBody>
      </p:sp>
    </p:spTree>
    <p:extLst>
      <p:ext uri="{BB962C8B-B14F-4D97-AF65-F5344CB8AC3E}">
        <p14:creationId xmlns:p14="http://schemas.microsoft.com/office/powerpoint/2010/main" val="184994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BCFDF-B7B6-4186-9B3F-64D7909F777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F8785-92FA-4E22-9A6D-D2F7C3D404CE}"/>
              </a:ext>
            </a:extLst>
          </p:cNvPr>
          <p:cNvSpPr/>
          <p:nvPr/>
        </p:nvSpPr>
        <p:spPr>
          <a:xfrm>
            <a:off x="712450" y="1140719"/>
            <a:ext cx="5926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Subsurface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 Minimum Acceptance Criteria Checks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694E2-E305-452D-877C-F9E091DA9580}"/>
              </a:ext>
            </a:extLst>
          </p:cNvPr>
          <p:cNvPicPr/>
          <p:nvPr/>
        </p:nvPicPr>
        <p:blipFill rotWithShape="1">
          <a:blip r:embed="rId2"/>
          <a:srcRect r="68569" b="74985"/>
          <a:stretch/>
        </p:blipFill>
        <p:spPr>
          <a:xfrm>
            <a:off x="8327545" y="-2729"/>
            <a:ext cx="2932596" cy="2852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5108D-D57E-4A9E-9DD8-68E48D5D7B93}"/>
              </a:ext>
            </a:extLst>
          </p:cNvPr>
          <p:cNvPicPr/>
          <p:nvPr/>
        </p:nvPicPr>
        <p:blipFill rotWithShape="1">
          <a:blip r:embed="rId2"/>
          <a:srcRect t="50000" r="68401" b="25000"/>
          <a:stretch/>
        </p:blipFill>
        <p:spPr>
          <a:xfrm>
            <a:off x="8327545" y="2850079"/>
            <a:ext cx="2949955" cy="28528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B70D95-8678-4B14-AD39-93F29689D99E}"/>
                  </a:ext>
                </a:extLst>
              </p:cNvPr>
              <p:cNvSpPr txBox="1"/>
              <p:nvPr/>
            </p:nvSpPr>
            <p:spPr>
              <a:xfrm>
                <a:off x="712518" y="2012868"/>
                <a:ext cx="7377382" cy="2270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Global uncertainty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algn="just"/>
                <a:r>
                  <a:rPr lang="en-US" sz="2000" dirty="0"/>
                  <a:t>Subsurface models are projected into low-dimensional multidimensional scaling space. A kernel is fit for the training images, and another one fits the generated images. The overlap percentage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𝑀𝐷𝑆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𝑂𝑣𝑒𝑟𝑙𝑎𝑝</m:t>
                        </m:r>
                      </m:sub>
                    </m:sSub>
                  </m:oMath>
                </a14:m>
                <a:r>
                  <a:rPr lang="en-US" sz="2000" dirty="0"/>
                  <a:t>) between the two kernels is reported.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B70D95-8678-4B14-AD39-93F29689D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8" y="2012868"/>
                <a:ext cx="7377382" cy="2270430"/>
              </a:xfrm>
              <a:prstGeom prst="rect">
                <a:avLst/>
              </a:prstGeom>
              <a:blipFill>
                <a:blip r:embed="rId3"/>
                <a:stretch>
                  <a:fillRect l="-909" t="-1072" r="-826" b="-3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A494E2-A0A9-4B08-A4B0-220131BE2522}"/>
                  </a:ext>
                </a:extLst>
              </p:cNvPr>
              <p:cNvSpPr/>
              <p:nvPr/>
            </p:nvSpPr>
            <p:spPr>
              <a:xfrm>
                <a:off x="712518" y="4507279"/>
                <a:ext cx="5524397" cy="87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𝑀𝐷𝑆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𝑂𝑣𝑒𝑟𝑙𝑎𝑝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VOI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𝐾𝐷𝐸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𝛂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𝐾𝐷𝐸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𝛂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VOI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𝐾𝐷𝐸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1" i="0">
                                              <a:latin typeface="Cambria Math" panose="02040503050406030204" pitchFamily="18" charset="0"/>
                                            </a:rPr>
                                            <m:t>𝛂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A494E2-A0A9-4B08-A4B0-220131BE2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8" y="4507279"/>
                <a:ext cx="5524397" cy="874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D64526-E77F-43CC-A632-0DBA599B6792}"/>
              </a:ext>
            </a:extLst>
          </p:cNvPr>
          <p:cNvSpPr txBox="1"/>
          <p:nvPr/>
        </p:nvSpPr>
        <p:spPr>
          <a:xfrm>
            <a:off x="7971567" y="5700955"/>
            <a:ext cx="3992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10. Overlap in MDS space (Merzoug et al., 2024a)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7F96D-420A-41EC-8C1F-323550AB4EC5}"/>
              </a:ext>
            </a:extLst>
          </p:cNvPr>
          <p:cNvSpPr/>
          <p:nvPr/>
        </p:nvSpPr>
        <p:spPr>
          <a:xfrm>
            <a:off x="-5841" y="1990687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43AB9-D06E-4776-A7CC-37BFA0495223}"/>
              </a:ext>
            </a:extLst>
          </p:cNvPr>
          <p:cNvSpPr/>
          <p:nvPr/>
        </p:nvSpPr>
        <p:spPr>
          <a:xfrm>
            <a:off x="-5841" y="2579718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A0EDF7-A0C8-49C8-8A92-E5EB071DF4AB}"/>
              </a:ext>
            </a:extLst>
          </p:cNvPr>
          <p:cNvSpPr/>
          <p:nvPr/>
        </p:nvSpPr>
        <p:spPr>
          <a:xfrm>
            <a:off x="-5841" y="3168749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EA939-D808-4E8D-A652-831BA0D8F13A}"/>
              </a:ext>
            </a:extLst>
          </p:cNvPr>
          <p:cNvSpPr/>
          <p:nvPr/>
        </p:nvSpPr>
        <p:spPr>
          <a:xfrm>
            <a:off x="-5841" y="3757780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E5CC99-8E31-4D96-AB10-877B80747136}"/>
              </a:ext>
            </a:extLst>
          </p:cNvPr>
          <p:cNvSpPr/>
          <p:nvPr/>
        </p:nvSpPr>
        <p:spPr>
          <a:xfrm>
            <a:off x="-5841" y="4346811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6CFEC-3489-45A5-99B8-A8A965C737F8}"/>
              </a:ext>
            </a:extLst>
          </p:cNvPr>
          <p:cNvSpPr/>
          <p:nvPr/>
        </p:nvSpPr>
        <p:spPr>
          <a:xfrm>
            <a:off x="-5841" y="4935844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93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FEBAF1-1FCF-49FE-B1A5-1152C0E6B14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50000" b="66816"/>
          <a:stretch/>
        </p:blipFill>
        <p:spPr bwMode="auto">
          <a:xfrm>
            <a:off x="8431776" y="136525"/>
            <a:ext cx="2922024" cy="283653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0DC2F-59AB-4107-8E6A-7B5303E7589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878" r="74572" b="33914"/>
          <a:stretch/>
        </p:blipFill>
        <p:spPr bwMode="auto">
          <a:xfrm>
            <a:off x="8431776" y="2961450"/>
            <a:ext cx="3038768" cy="2902436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37545-D9DB-4C6D-BF09-DAA2548BE2F4}"/>
                  </a:ext>
                </a:extLst>
              </p:cNvPr>
              <p:cNvSpPr txBox="1"/>
              <p:nvPr/>
            </p:nvSpPr>
            <p:spPr>
              <a:xfrm>
                <a:off x="369651" y="1827390"/>
                <a:ext cx="8229600" cy="288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Spatial continuity reproduction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algn="just"/>
                <a:r>
                  <a:rPr lang="en-US" sz="2000" dirty="0"/>
                  <a:t>Experimental variograms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</m:d>
                  </m:oMath>
                </a14:m>
                <a:r>
                  <a:rPr lang="en-US" sz="2000" dirty="0"/>
                  <a:t>) are calculated for training and generated images. The deviation of the experimental variogram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𝛥𝛾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𝐺𝐼</m:t>
                        </m:r>
                      </m:sub>
                    </m:sSub>
                  </m:oMath>
                </a14:m>
                <a:r>
                  <a:rPr lang="en-US" sz="2000" dirty="0"/>
                  <a:t>) from the training images' average variogram measures spatial continuity reproduction. Overlap percentage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𝑆𝑝𝑎𝑡𝑖𝑎𝑙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𝑜𝑣𝑒𝑟𝑙𝑎𝑝</m:t>
                        </m:r>
                      </m:sub>
                    </m:sSub>
                  </m:oMath>
                </a14:m>
                <a:r>
                  <a:rPr lang="en-US" sz="2000" dirty="0"/>
                  <a:t>) measures spatial variability reproduction.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37545-D9DB-4C6D-BF09-DAA2548BE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1" y="1827390"/>
                <a:ext cx="8229600" cy="2885983"/>
              </a:xfrm>
              <a:prstGeom prst="rect">
                <a:avLst/>
              </a:prstGeom>
              <a:blipFill>
                <a:blip r:embed="rId3"/>
                <a:stretch>
                  <a:fillRect l="-815" t="-1057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AF1999-75F3-4D97-8394-0FE5B8D12F67}"/>
                  </a:ext>
                </a:extLst>
              </p:cNvPr>
              <p:cNvSpPr/>
              <p:nvPr/>
            </p:nvSpPr>
            <p:spPr>
              <a:xfrm>
                <a:off x="712517" y="4650163"/>
                <a:ext cx="4763933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𝛥𝛾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𝐺𝐼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𝑟𝑎𝑛𝑔𝑒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𝐺𝐼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0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</m:d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𝑎𝑣𝑒𝑟𝑎𝑔𝑒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0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AF1999-75F3-4D97-8394-0FE5B8D12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7" y="4650163"/>
                <a:ext cx="4763933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89FA22-01D8-4C9A-862F-440B27A66DEE}"/>
                  </a:ext>
                </a:extLst>
              </p:cNvPr>
              <p:cNvSpPr/>
              <p:nvPr/>
            </p:nvSpPr>
            <p:spPr>
              <a:xfrm>
                <a:off x="712450" y="5400044"/>
                <a:ext cx="5782480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𝑆𝑝𝑎𝑡𝑖𝑎𝑙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𝑜𝑣𝑒𝑟𝑙𝑎𝑝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𝑙𝑎𝑔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𝑇𝐼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</m:d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𝐺𝐼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0">
                          <a:latin typeface="Cambria Math" panose="02040503050406030204" pitchFamily="18" charset="0"/>
                        </a:rPr>
                        <m:t>∗100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89FA22-01D8-4C9A-862F-440B27A66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50" y="5400044"/>
                <a:ext cx="5782480" cy="8485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25ABE8-2F1C-481D-B4F5-D1FAB8A6AB1E}"/>
                  </a:ext>
                </a:extLst>
              </p:cNvPr>
              <p:cNvSpPr/>
              <p:nvPr/>
            </p:nvSpPr>
            <p:spPr>
              <a:xfrm>
                <a:off x="787400" y="4001360"/>
                <a:ext cx="327564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</m:d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25ABE8-2F1C-481D-B4F5-D1FAB8A6A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" y="4001360"/>
                <a:ext cx="3275640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BAAE9C-7AFB-4567-AF5D-3B916E136A42}"/>
              </a:ext>
            </a:extLst>
          </p:cNvPr>
          <p:cNvSpPr txBox="1"/>
          <p:nvPr/>
        </p:nvSpPr>
        <p:spPr>
          <a:xfrm>
            <a:off x="8805459" y="5864032"/>
            <a:ext cx="2548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11. Experimental variograms (Merzoug et al., 2024a)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401977-1FBB-4EC2-8C9F-79E2A9FC24EF}"/>
              </a:ext>
            </a:extLst>
          </p:cNvPr>
          <p:cNvSpPr/>
          <p:nvPr/>
        </p:nvSpPr>
        <p:spPr>
          <a:xfrm>
            <a:off x="-5841" y="1990687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3694B-D4AF-4784-9217-69E36400A910}"/>
              </a:ext>
            </a:extLst>
          </p:cNvPr>
          <p:cNvSpPr/>
          <p:nvPr/>
        </p:nvSpPr>
        <p:spPr>
          <a:xfrm>
            <a:off x="-5841" y="2579718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D291D0-07C5-40C4-ADBD-D355EB566EE6}"/>
              </a:ext>
            </a:extLst>
          </p:cNvPr>
          <p:cNvSpPr/>
          <p:nvPr/>
        </p:nvSpPr>
        <p:spPr>
          <a:xfrm>
            <a:off x="-5841" y="3168749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04893-FD02-45E8-9CA4-8EB205F5180D}"/>
              </a:ext>
            </a:extLst>
          </p:cNvPr>
          <p:cNvSpPr/>
          <p:nvPr/>
        </p:nvSpPr>
        <p:spPr>
          <a:xfrm>
            <a:off x="-5841" y="3757780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DBB203-3BBC-418B-BE5C-D1DDCF7F827E}"/>
              </a:ext>
            </a:extLst>
          </p:cNvPr>
          <p:cNvSpPr/>
          <p:nvPr/>
        </p:nvSpPr>
        <p:spPr>
          <a:xfrm>
            <a:off x="-5841" y="4346811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AD4BE0-4C14-42C2-A417-2F056AA2BD47}"/>
              </a:ext>
            </a:extLst>
          </p:cNvPr>
          <p:cNvSpPr/>
          <p:nvPr/>
        </p:nvSpPr>
        <p:spPr>
          <a:xfrm>
            <a:off x="-5841" y="4935844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B37DE-4566-468F-B5E5-3F1A4D198F44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614058-310D-4CEC-9284-241C02B86CB2}"/>
              </a:ext>
            </a:extLst>
          </p:cNvPr>
          <p:cNvSpPr/>
          <p:nvPr/>
        </p:nvSpPr>
        <p:spPr>
          <a:xfrm>
            <a:off x="712450" y="1140719"/>
            <a:ext cx="5926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Subsurface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 Minimum Acceptance Criteria Checks</a:t>
            </a:r>
          </a:p>
        </p:txBody>
      </p:sp>
    </p:spTree>
    <p:extLst>
      <p:ext uri="{BB962C8B-B14F-4D97-AF65-F5344CB8AC3E}">
        <p14:creationId xmlns:p14="http://schemas.microsoft.com/office/powerpoint/2010/main" val="3119514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D36C90-0FF1-46B1-A88C-6C2042758EC3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B7B647-08AB-4368-8AD7-A3B0810DE59E}"/>
              </a:ext>
            </a:extLst>
          </p:cNvPr>
          <p:cNvSpPr/>
          <p:nvPr/>
        </p:nvSpPr>
        <p:spPr>
          <a:xfrm>
            <a:off x="712450" y="1140719"/>
            <a:ext cx="5926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Subsurface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 Minimum Acceptance Criteria Checks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BCEE2-4F5E-4618-AF56-681B7293B4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38745" y="0"/>
            <a:ext cx="3086910" cy="28879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B38AE-8D23-446F-889A-40ACEDF4042F}"/>
                  </a:ext>
                </a:extLst>
              </p:cNvPr>
              <p:cNvSpPr/>
              <p:nvPr/>
            </p:nvSpPr>
            <p:spPr>
              <a:xfrm>
                <a:off x="2020948" y="3515848"/>
                <a:ext cx="387253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𝑜𝑏𝑠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𝐺𝐼</m:t>
                                      </m:r>
                                    </m:sub>
                                  </m:sSub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B38AE-8D23-446F-889A-40ACEDF40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48" y="3515848"/>
                <a:ext cx="3872534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21202C-A881-46E8-B685-78C4048A86CA}"/>
              </a:ext>
            </a:extLst>
          </p:cNvPr>
          <p:cNvSpPr txBox="1"/>
          <p:nvPr/>
        </p:nvSpPr>
        <p:spPr>
          <a:xfrm>
            <a:off x="560318" y="1997839"/>
            <a:ext cx="74898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Local Exactitude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dirty="0"/>
              <a:t>Measure conditioning errors for conditioned models at data location, and conditioning reproduction for preconditioned models using mean square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0CD68-810D-468D-8984-DA42C041C14D}"/>
              </a:ext>
            </a:extLst>
          </p:cNvPr>
          <p:cNvPicPr/>
          <p:nvPr/>
        </p:nvPicPr>
        <p:blipFill rotWithShape="1">
          <a:blip r:embed="rId4"/>
          <a:srcRect t="35192" r="66476" b="33388"/>
          <a:stretch/>
        </p:blipFill>
        <p:spPr>
          <a:xfrm>
            <a:off x="8441150" y="2887976"/>
            <a:ext cx="3084505" cy="2890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6E585A-CD7D-4EDC-90BE-C036D8F2C89E}"/>
              </a:ext>
            </a:extLst>
          </p:cNvPr>
          <p:cNvSpPr/>
          <p:nvPr/>
        </p:nvSpPr>
        <p:spPr>
          <a:xfrm>
            <a:off x="10511021" y="5175038"/>
            <a:ext cx="77470" cy="16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C9D95-BC03-4198-8EBE-C28CDA4B1C9E}"/>
              </a:ext>
            </a:extLst>
          </p:cNvPr>
          <p:cNvSpPr txBox="1"/>
          <p:nvPr/>
        </p:nvSpPr>
        <p:spPr>
          <a:xfrm>
            <a:off x="8050138" y="5750690"/>
            <a:ext cx="4192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12. Truth plot for conditioning (Merzoug et al. 2024a, b)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4400CE-E41B-412A-B566-AEC9AFE0C1F0}"/>
              </a:ext>
            </a:extLst>
          </p:cNvPr>
          <p:cNvSpPr/>
          <p:nvPr/>
        </p:nvSpPr>
        <p:spPr>
          <a:xfrm>
            <a:off x="-5841" y="1990687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00D86-BD96-4079-A721-03ED27A957C1}"/>
              </a:ext>
            </a:extLst>
          </p:cNvPr>
          <p:cNvSpPr/>
          <p:nvPr/>
        </p:nvSpPr>
        <p:spPr>
          <a:xfrm>
            <a:off x="-5841" y="2579718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BB052A-D68C-4FD7-BAD6-BCE89D62D849}"/>
              </a:ext>
            </a:extLst>
          </p:cNvPr>
          <p:cNvSpPr/>
          <p:nvPr/>
        </p:nvSpPr>
        <p:spPr>
          <a:xfrm>
            <a:off x="-5841" y="3168749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414FA-5214-49D7-9D81-4C71EA192AC5}"/>
              </a:ext>
            </a:extLst>
          </p:cNvPr>
          <p:cNvSpPr/>
          <p:nvPr/>
        </p:nvSpPr>
        <p:spPr>
          <a:xfrm>
            <a:off x="-5841" y="3757780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8249AE-6C8E-46EE-9D4E-AEC0FE0C3B6F}"/>
              </a:ext>
            </a:extLst>
          </p:cNvPr>
          <p:cNvSpPr/>
          <p:nvPr/>
        </p:nvSpPr>
        <p:spPr>
          <a:xfrm>
            <a:off x="-5841" y="4346811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5E8F9-0A0A-4D16-A074-7BEA618ADCE0}"/>
              </a:ext>
            </a:extLst>
          </p:cNvPr>
          <p:cNvSpPr/>
          <p:nvPr/>
        </p:nvSpPr>
        <p:spPr>
          <a:xfrm>
            <a:off x="-5841" y="4935844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4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3948C7-9577-48BE-865F-65CDC667FC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72938" y="70524"/>
            <a:ext cx="3429345" cy="26799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7B8EC92-42A4-4E8A-9E3A-FFAAC4DFEBBF}"/>
                  </a:ext>
                </a:extLst>
              </p:cNvPr>
              <p:cNvSpPr/>
              <p:nvPr/>
            </p:nvSpPr>
            <p:spPr>
              <a:xfrm>
                <a:off x="870595" y="4577251"/>
                <a:ext cx="5225405" cy="927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𝑅𝐹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𝑜𝑣𝑒𝑟𝑙𝑎𝑝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𝑇𝐼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𝐺𝐼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7B8EC92-42A4-4E8A-9E3A-FFAAC4DFE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95" y="4577251"/>
                <a:ext cx="5225405" cy="927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D45946-4EED-459F-95ED-114A4B3B8FFD}"/>
                  </a:ext>
                </a:extLst>
              </p:cNvPr>
              <p:cNvSpPr/>
              <p:nvPr/>
            </p:nvSpPr>
            <p:spPr>
              <a:xfrm>
                <a:off x="1743879" y="5598606"/>
                <a:ext cx="3478836" cy="695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∗100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D45946-4EED-459F-95ED-114A4B3B8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79" y="5598606"/>
                <a:ext cx="3478836" cy="695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9753D4-C59F-4CC9-8883-FDB5F7C9B329}"/>
                  </a:ext>
                </a:extLst>
              </p:cNvPr>
              <p:cNvSpPr txBox="1"/>
              <p:nvPr/>
            </p:nvSpPr>
            <p:spPr>
              <a:xfrm>
                <a:off x="560318" y="1832120"/>
                <a:ext cx="6599240" cy="319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Dynamic Response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algn="just"/>
                <a:r>
                  <a:rPr lang="en-US" sz="2000" dirty="0"/>
                  <a:t>Estimate recovery factor P50 reproduction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r>
                  <a:rPr lang="en-US" sz="2000" dirty="0"/>
                  <a:t>) and uncertainty spread using an overlap metric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𝑅𝐹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𝑜𝑣𝑒𝑟𝑙𝑎𝑝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pPr algn="just"/>
                <a:endParaRPr lang="en-US" sz="2000" dirty="0"/>
              </a:p>
              <a:p>
                <a:pPr algn="just"/>
                <a:r>
                  <a:rPr lang="en-US" sz="2000" dirty="0"/>
                  <a:t>The simulation is a waterflood with 4 producers and one injector. Permeability using affine transformation. All producers are constrained at 1,500 </a:t>
                </a:r>
                <a:r>
                  <a:rPr lang="en-US" sz="2000" dirty="0" err="1"/>
                  <a:t>bbl</a:t>
                </a:r>
                <a:r>
                  <a:rPr lang="en-US" sz="2000" dirty="0"/>
                  <a:t>/d and injector at 6000 </a:t>
                </a:r>
                <a:r>
                  <a:rPr lang="en-US" sz="2000" dirty="0" err="1"/>
                  <a:t>bbl</a:t>
                </a:r>
                <a:r>
                  <a:rPr lang="en-US" sz="2000" dirty="0"/>
                  <a:t>/d.</a:t>
                </a:r>
              </a:p>
              <a:p>
                <a:pPr algn="just"/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9753D4-C59F-4CC9-8883-FDB5F7C9B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8" y="1832120"/>
                <a:ext cx="6599240" cy="3193759"/>
              </a:xfrm>
              <a:prstGeom prst="rect">
                <a:avLst/>
              </a:prstGeom>
              <a:blipFill>
                <a:blip r:embed="rId7"/>
                <a:stretch>
                  <a:fillRect l="-1017" t="-956" r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Movie">
            <a:hlinkClick r:id="" action="ppaction://media"/>
            <a:extLst>
              <a:ext uri="{FF2B5EF4-FFF2-40B4-BE49-F238E27FC236}">
                <a16:creationId xmlns:a16="http://schemas.microsoft.com/office/drawing/2014/main" id="{514FF09E-163A-4F23-87C2-DF7DCD58E4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4786" t="15184" r="6832" b="13574"/>
          <a:stretch/>
        </p:blipFill>
        <p:spPr>
          <a:xfrm>
            <a:off x="7256214" y="2750494"/>
            <a:ext cx="4936256" cy="3239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24A6B-1C56-4E5E-9B42-4A5A8CF49ECC}"/>
              </a:ext>
            </a:extLst>
          </p:cNvPr>
          <p:cNvSpPr txBox="1"/>
          <p:nvPr/>
        </p:nvSpPr>
        <p:spPr>
          <a:xfrm>
            <a:off x="9630820" y="119372"/>
            <a:ext cx="1618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13. Permeability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A7621-28CC-4FD0-87C3-D738BE814382}"/>
              </a:ext>
            </a:extLst>
          </p:cNvPr>
          <p:cNvSpPr txBox="1"/>
          <p:nvPr/>
        </p:nvSpPr>
        <p:spPr>
          <a:xfrm>
            <a:off x="8159357" y="5820528"/>
            <a:ext cx="2288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14. Fluid flow simulation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B37C7B-2D41-4FD3-9A29-D77B54BE82DA}"/>
              </a:ext>
            </a:extLst>
          </p:cNvPr>
          <p:cNvSpPr/>
          <p:nvPr/>
        </p:nvSpPr>
        <p:spPr>
          <a:xfrm>
            <a:off x="-5841" y="1990687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E6124-3F7B-4E9F-A527-762DA67A1883}"/>
              </a:ext>
            </a:extLst>
          </p:cNvPr>
          <p:cNvSpPr/>
          <p:nvPr/>
        </p:nvSpPr>
        <p:spPr>
          <a:xfrm>
            <a:off x="-5841" y="2579718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86F4B0-E8DF-4968-B7DC-040D8650218E}"/>
              </a:ext>
            </a:extLst>
          </p:cNvPr>
          <p:cNvSpPr/>
          <p:nvPr/>
        </p:nvSpPr>
        <p:spPr>
          <a:xfrm>
            <a:off x="-5841" y="3168749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C73578-093D-458C-B9FF-4BEB994333FA}"/>
              </a:ext>
            </a:extLst>
          </p:cNvPr>
          <p:cNvSpPr/>
          <p:nvPr/>
        </p:nvSpPr>
        <p:spPr>
          <a:xfrm>
            <a:off x="-5841" y="3757780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D5A69-BCCC-4EC4-A01B-6D67C5470A1A}"/>
              </a:ext>
            </a:extLst>
          </p:cNvPr>
          <p:cNvSpPr/>
          <p:nvPr/>
        </p:nvSpPr>
        <p:spPr>
          <a:xfrm>
            <a:off x="-5841" y="4346811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881567-37F9-4D23-94A4-AE32F3A369D4}"/>
              </a:ext>
            </a:extLst>
          </p:cNvPr>
          <p:cNvSpPr/>
          <p:nvPr/>
        </p:nvSpPr>
        <p:spPr>
          <a:xfrm>
            <a:off x="-5841" y="4935844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D3A6EE-569A-4746-99C1-ACDEEA2D6DFA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B0C4D6-0AFE-419E-AF5B-CDE95CDFE5BB}"/>
              </a:ext>
            </a:extLst>
          </p:cNvPr>
          <p:cNvSpPr/>
          <p:nvPr/>
        </p:nvSpPr>
        <p:spPr>
          <a:xfrm>
            <a:off x="712450" y="1140719"/>
            <a:ext cx="5926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Subsurface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 Minimum Acceptance Criteria Checks</a:t>
            </a:r>
          </a:p>
        </p:txBody>
      </p:sp>
    </p:spTree>
    <p:extLst>
      <p:ext uri="{BB962C8B-B14F-4D97-AF65-F5344CB8AC3E}">
        <p14:creationId xmlns:p14="http://schemas.microsoft.com/office/powerpoint/2010/main" val="411961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>
                <a:latin typeface="Arial" panose="020B0604020202020204"/>
              </a:rPr>
              <a:t>Results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1040130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Global Univariate Distribution</a:t>
            </a:r>
          </a:p>
        </p:txBody>
      </p:sp>
      <p:pic>
        <p:nvPicPr>
          <p:cNvPr id="6" name="Picture 5" descr="C:\Users\am224745\AppData\Local\Microsoft\Windows\INetCache\Content.MSO\7B39B06F.tmp">
            <a:extLst>
              <a:ext uri="{FF2B5EF4-FFF2-40B4-BE49-F238E27FC236}">
                <a16:creationId xmlns:a16="http://schemas.microsoft.com/office/drawing/2014/main" id="{38F7F42E-281F-47DC-BBEB-92DF55672A4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378565"/>
            <a:ext cx="7374792" cy="243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1D926-1F5F-41B6-A0E1-A7759BAD5E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19590" y="3214257"/>
            <a:ext cx="7372409" cy="2438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D099AF-278D-4BF9-8C90-1DB09FCD21B5}"/>
              </a:ext>
            </a:extLst>
          </p:cNvPr>
          <p:cNvSpPr txBox="1"/>
          <p:nvPr/>
        </p:nvSpPr>
        <p:spPr>
          <a:xfrm>
            <a:off x="560317" y="1812676"/>
            <a:ext cx="41736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VAE models struggle to reproduce data distribution.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55A11"/>
                </a:solidFill>
              </a:rPr>
              <a:t>VAE performance is range-dependent</a:t>
            </a:r>
            <a:r>
              <a:rPr lang="en-US" sz="2000" dirty="0"/>
              <a:t>. The performance improves with longer ranges.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55A11"/>
                </a:solidFill>
              </a:rPr>
              <a:t>GANs</a:t>
            </a:r>
            <a:r>
              <a:rPr lang="en-US" sz="2000" dirty="0"/>
              <a:t> have the </a:t>
            </a:r>
            <a:r>
              <a:rPr lang="en-US" sz="2000" dirty="0">
                <a:solidFill>
                  <a:srgbClr val="C55A11"/>
                </a:solidFill>
              </a:rPr>
              <a:t>best reproduction of data distribution </a:t>
            </a:r>
            <a:r>
              <a:rPr lang="en-US" sz="2000" dirty="0"/>
              <a:t>compared to other models, followed by DDPMs.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FF9D8-BE6B-4532-AFB0-58AE2E0FFEDF}"/>
              </a:ext>
            </a:extLst>
          </p:cNvPr>
          <p:cNvSpPr txBox="1"/>
          <p:nvPr/>
        </p:nvSpPr>
        <p:spPr>
          <a:xfrm>
            <a:off x="5743544" y="2852189"/>
            <a:ext cx="5524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15. Distribution histogram overlap (Merzoug et al., 2024a)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88CC4F-0436-4083-9F27-5911049E488B}"/>
              </a:ext>
            </a:extLst>
          </p:cNvPr>
          <p:cNvSpPr txBox="1"/>
          <p:nvPr/>
        </p:nvSpPr>
        <p:spPr>
          <a:xfrm>
            <a:off x="6049056" y="5659883"/>
            <a:ext cx="5524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16. Q-Q plot divergence area (Merzoug et al., 2024a)</a:t>
            </a:r>
          </a:p>
        </p:txBody>
      </p:sp>
    </p:spTree>
    <p:extLst>
      <p:ext uri="{BB962C8B-B14F-4D97-AF65-F5344CB8AC3E}">
        <p14:creationId xmlns:p14="http://schemas.microsoft.com/office/powerpoint/2010/main" val="2097430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3BB796-1950-4189-9B22-18D9CBD75773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Results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6EDD8-BE89-4F8B-AC13-78496A423E00}"/>
              </a:ext>
            </a:extLst>
          </p:cNvPr>
          <p:cNvSpPr/>
          <p:nvPr/>
        </p:nvSpPr>
        <p:spPr>
          <a:xfrm>
            <a:off x="712450" y="1140719"/>
            <a:ext cx="1040130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Local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4AE9B-CFDB-4CAA-BDEC-389BF58BA7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9988" y="3040346"/>
            <a:ext cx="8952024" cy="2961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B719E2-16C2-4496-9D96-BE8D9AA144C5}"/>
              </a:ext>
            </a:extLst>
          </p:cNvPr>
          <p:cNvSpPr txBox="1"/>
          <p:nvPr/>
        </p:nvSpPr>
        <p:spPr>
          <a:xfrm>
            <a:off x="560317" y="1563018"/>
            <a:ext cx="11327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5A11"/>
                </a:solidFill>
              </a:rPr>
              <a:t>VAEs</a:t>
            </a:r>
            <a:r>
              <a:rPr lang="en-US" dirty="0"/>
              <a:t> have very </a:t>
            </a:r>
            <a:r>
              <a:rPr lang="en-US" dirty="0">
                <a:solidFill>
                  <a:srgbClr val="C55A11"/>
                </a:solidFill>
              </a:rPr>
              <a:t>low local uncertainty reproduction</a:t>
            </a:r>
            <a:r>
              <a:rPr lang="en-US" dirty="0"/>
              <a:t>. Their performance improve at longer ranges but suffer from mode collapse, especially Preconditioned VAEs.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5A11"/>
                </a:solidFill>
              </a:rPr>
              <a:t>GANs</a:t>
            </a:r>
            <a:r>
              <a:rPr lang="en-US" dirty="0"/>
              <a:t> have the </a:t>
            </a:r>
            <a:r>
              <a:rPr lang="en-US" dirty="0">
                <a:solidFill>
                  <a:srgbClr val="C55A11"/>
                </a:solidFill>
              </a:rPr>
              <a:t>best reproduction of local uncertainty</a:t>
            </a:r>
            <a:r>
              <a:rPr lang="en-US" dirty="0"/>
              <a:t>, whereas DDPMs have a larger local uncertainty range. These models are not affected by special continuity ranges.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A35AB-23A4-4515-BDC6-C3DC10A5677C}"/>
              </a:ext>
            </a:extLst>
          </p:cNvPr>
          <p:cNvSpPr txBox="1"/>
          <p:nvPr/>
        </p:nvSpPr>
        <p:spPr>
          <a:xfrm>
            <a:off x="3153952" y="5956176"/>
            <a:ext cx="613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17. By-cell expected standard deviation (Merzoug et al., 2024a)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9A9E8-A86A-425E-8CB2-457245C21542}"/>
              </a:ext>
            </a:extLst>
          </p:cNvPr>
          <p:cNvSpPr/>
          <p:nvPr/>
        </p:nvSpPr>
        <p:spPr>
          <a:xfrm>
            <a:off x="-5841" y="1990687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6547A-12C9-426E-9E7E-7AE7A59F1AB8}"/>
              </a:ext>
            </a:extLst>
          </p:cNvPr>
          <p:cNvSpPr/>
          <p:nvPr/>
        </p:nvSpPr>
        <p:spPr>
          <a:xfrm>
            <a:off x="-5841" y="2579718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B0147D-489E-4971-ABD7-F5F7A006B30B}"/>
              </a:ext>
            </a:extLst>
          </p:cNvPr>
          <p:cNvSpPr/>
          <p:nvPr/>
        </p:nvSpPr>
        <p:spPr>
          <a:xfrm>
            <a:off x="-5841" y="3168749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9CE62-0B2D-4BCB-A122-B9755CA324C6}"/>
              </a:ext>
            </a:extLst>
          </p:cNvPr>
          <p:cNvSpPr/>
          <p:nvPr/>
        </p:nvSpPr>
        <p:spPr>
          <a:xfrm>
            <a:off x="-5841" y="3757780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0329C7-11F2-4C02-8BFA-A46E68FF591D}"/>
              </a:ext>
            </a:extLst>
          </p:cNvPr>
          <p:cNvSpPr/>
          <p:nvPr/>
        </p:nvSpPr>
        <p:spPr>
          <a:xfrm>
            <a:off x="-5841" y="4346811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1E8DCF-ABE0-4D71-91E8-B52F69BA5CFB}"/>
              </a:ext>
            </a:extLst>
          </p:cNvPr>
          <p:cNvSpPr/>
          <p:nvPr/>
        </p:nvSpPr>
        <p:spPr>
          <a:xfrm>
            <a:off x="-5841" y="4935844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2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BC19AD-EA39-441E-88AC-B3F3263B4DC4}"/>
              </a:ext>
            </a:extLst>
          </p:cNvPr>
          <p:cNvSpPr/>
          <p:nvPr/>
        </p:nvSpPr>
        <p:spPr>
          <a:xfrm>
            <a:off x="-5841" y="1990687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35B8F-2C68-4A4B-9548-17ED8F9AF30E}"/>
              </a:ext>
            </a:extLst>
          </p:cNvPr>
          <p:cNvSpPr/>
          <p:nvPr/>
        </p:nvSpPr>
        <p:spPr>
          <a:xfrm>
            <a:off x="-5841" y="2579718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464AF-1270-44D8-A450-658C3D5D06B4}"/>
              </a:ext>
            </a:extLst>
          </p:cNvPr>
          <p:cNvSpPr/>
          <p:nvPr/>
        </p:nvSpPr>
        <p:spPr>
          <a:xfrm>
            <a:off x="-5841" y="3168749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37348-0DA5-4B1F-889F-0E25B19C2A10}"/>
              </a:ext>
            </a:extLst>
          </p:cNvPr>
          <p:cNvSpPr/>
          <p:nvPr/>
        </p:nvSpPr>
        <p:spPr>
          <a:xfrm>
            <a:off x="-5841" y="3757780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CFE97-688D-4FE4-8366-846B44D6EFBC}"/>
              </a:ext>
            </a:extLst>
          </p:cNvPr>
          <p:cNvSpPr/>
          <p:nvPr/>
        </p:nvSpPr>
        <p:spPr>
          <a:xfrm>
            <a:off x="-5841" y="4346811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ED8B50-831A-4E29-938B-B35ABC05738D}"/>
              </a:ext>
            </a:extLst>
          </p:cNvPr>
          <p:cNvSpPr/>
          <p:nvPr/>
        </p:nvSpPr>
        <p:spPr>
          <a:xfrm>
            <a:off x="-5841" y="4935844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31994-0BDD-4A07-8084-2023D4C577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6197" y="3168749"/>
            <a:ext cx="8374321" cy="2669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3EE5-56FC-404B-A17C-E9E04C4EFD1A}"/>
              </a:ext>
            </a:extLst>
          </p:cNvPr>
          <p:cNvSpPr txBox="1"/>
          <p:nvPr/>
        </p:nvSpPr>
        <p:spPr>
          <a:xfrm>
            <a:off x="560317" y="1562937"/>
            <a:ext cx="1094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5A11"/>
                </a:solidFill>
              </a:rPr>
              <a:t>Unconditional VAEs </a:t>
            </a:r>
            <a:r>
              <a:rPr lang="en-US" dirty="0"/>
              <a:t>have better </a:t>
            </a:r>
            <a:r>
              <a:rPr lang="en-US" dirty="0">
                <a:solidFill>
                  <a:srgbClr val="C55A11"/>
                </a:solidFill>
              </a:rPr>
              <a:t>global uncertainty reproduction </a:t>
            </a:r>
            <a:r>
              <a:rPr lang="en-US" dirty="0"/>
              <a:t>than preconditioned and conditioned VAEs. The performance improves with longer ranges.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5A11"/>
                </a:solidFill>
              </a:rPr>
              <a:t>GANs (Uncond., Precond.) have the best reproduction </a:t>
            </a:r>
            <a:r>
              <a:rPr lang="en-US" dirty="0"/>
              <a:t>compared to all other models. Conditioned GANs have low global uncertainty reproduction.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DDPMs have good uncertainty reproduction.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F4DDC-DCF2-4E32-B283-09CF292C4514}"/>
              </a:ext>
            </a:extLst>
          </p:cNvPr>
          <p:cNvSpPr txBox="1"/>
          <p:nvPr/>
        </p:nvSpPr>
        <p:spPr>
          <a:xfrm>
            <a:off x="3330574" y="5855804"/>
            <a:ext cx="5530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18. Overlap percentage in MDS space (Merzoug et al., 2024a)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14611-307F-45B9-B6DB-3C4938786E1C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Results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74458-F702-43B8-9F4E-A34F80026ECA}"/>
              </a:ext>
            </a:extLst>
          </p:cNvPr>
          <p:cNvSpPr/>
          <p:nvPr/>
        </p:nvSpPr>
        <p:spPr>
          <a:xfrm>
            <a:off x="712450" y="1140719"/>
            <a:ext cx="1040130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Global Uncertainty</a:t>
            </a:r>
          </a:p>
        </p:txBody>
      </p:sp>
    </p:spTree>
    <p:extLst>
      <p:ext uri="{BB962C8B-B14F-4D97-AF65-F5344CB8AC3E}">
        <p14:creationId xmlns:p14="http://schemas.microsoft.com/office/powerpoint/2010/main" val="162543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Outline</a:t>
            </a:r>
            <a:endParaRPr lang="en-US" sz="3600" dirty="0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8B3CE028-DF46-41A8-AAC1-CE66CCDD028C}"/>
              </a:ext>
            </a:extLst>
          </p:cNvPr>
          <p:cNvSpPr txBox="1"/>
          <p:nvPr/>
        </p:nvSpPr>
        <p:spPr>
          <a:xfrm>
            <a:off x="1252529" y="2071479"/>
            <a:ext cx="136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Lucida Sans" panose="020B0602030504020204" pitchFamily="34" charset="0"/>
              </a:rPr>
              <a:t>Well pad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10401300" cy="2969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Executive Summary</a:t>
            </a: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</a:t>
            </a: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Results</a:t>
            </a: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067011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CB15C0-22E4-4DC0-9691-4081AD2AFF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17657" y="450407"/>
            <a:ext cx="7574341" cy="2505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6507EA-54DF-4038-9191-FBE0EE0E5A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17657" y="3291680"/>
            <a:ext cx="7574341" cy="2505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B5E7F-BA88-42EC-AC68-7CCD5688A6F8}"/>
              </a:ext>
            </a:extLst>
          </p:cNvPr>
          <p:cNvSpPr txBox="1"/>
          <p:nvPr/>
        </p:nvSpPr>
        <p:spPr>
          <a:xfrm>
            <a:off x="560317" y="1955145"/>
            <a:ext cx="38987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VAEs</a:t>
            </a:r>
            <a:r>
              <a:rPr lang="en-US" sz="2000" dirty="0"/>
              <a:t> have a very low level of spatial continuity and variety reproduction.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Uncond., </a:t>
            </a:r>
            <a:r>
              <a:rPr lang="en-US" sz="2000" dirty="0" err="1">
                <a:solidFill>
                  <a:schemeClr val="accent1"/>
                </a:solidFill>
              </a:rPr>
              <a:t>precond</a:t>
            </a:r>
            <a:r>
              <a:rPr lang="en-US" sz="2000" dirty="0">
                <a:solidFill>
                  <a:schemeClr val="accent1"/>
                </a:solidFill>
              </a:rPr>
              <a:t>. GANs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/>
              <a:t>followed by </a:t>
            </a:r>
            <a:r>
              <a:rPr lang="en-US" sz="2000" dirty="0">
                <a:solidFill>
                  <a:schemeClr val="accent1"/>
                </a:solidFill>
              </a:rPr>
              <a:t>DDPM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/>
              <a:t>reproduce spatial continuity and variability very well.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Cond. GANs </a:t>
            </a:r>
            <a:r>
              <a:rPr lang="en-US" sz="2000" dirty="0"/>
              <a:t>have good spatial reproduction and limited spatial variability reproduction.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C63AF-2E72-4B02-B9E1-E5604895C0CA}"/>
              </a:ext>
            </a:extLst>
          </p:cNvPr>
          <p:cNvSpPr txBox="1"/>
          <p:nvPr/>
        </p:nvSpPr>
        <p:spPr>
          <a:xfrm>
            <a:off x="5756876" y="5791758"/>
            <a:ext cx="52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20. Variogram variety overlap (Merzoug et al., 2024a)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64EA2-5BF7-4CAF-A583-6FBD5EB67DB2}"/>
              </a:ext>
            </a:extLst>
          </p:cNvPr>
          <p:cNvSpPr txBox="1"/>
          <p:nvPr/>
        </p:nvSpPr>
        <p:spPr>
          <a:xfrm>
            <a:off x="5913100" y="2953126"/>
            <a:ext cx="52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19. Average Variogram difference (Merzoug et al., 2024a)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7D9AB-3046-4020-8C3D-4DDF63006EE8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Results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7F2C22-1681-4B5C-A604-AFA6CEEDEE3B}"/>
              </a:ext>
            </a:extLst>
          </p:cNvPr>
          <p:cNvSpPr/>
          <p:nvPr/>
        </p:nvSpPr>
        <p:spPr>
          <a:xfrm>
            <a:off x="712450" y="1140719"/>
            <a:ext cx="1040130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Spatial Continuity Reproduction</a:t>
            </a:r>
          </a:p>
        </p:txBody>
      </p:sp>
    </p:spTree>
    <p:extLst>
      <p:ext uri="{BB962C8B-B14F-4D97-AF65-F5344CB8AC3E}">
        <p14:creationId xmlns:p14="http://schemas.microsoft.com/office/powerpoint/2010/main" val="184787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FAD1E3-5D26-41AC-B133-50B261B326AC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Results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170A76-CAF4-4DC6-8015-037440356BF5}"/>
              </a:ext>
            </a:extLst>
          </p:cNvPr>
          <p:cNvSpPr/>
          <p:nvPr/>
        </p:nvSpPr>
        <p:spPr>
          <a:xfrm>
            <a:off x="712450" y="1140719"/>
            <a:ext cx="1040130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Local Exactitude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786D9-2F91-4138-BF4E-F4A8B4D225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24927" y="165101"/>
            <a:ext cx="4690075" cy="6267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66172-384A-4C3D-AFCF-1D88CC7163BF}"/>
              </a:ext>
            </a:extLst>
          </p:cNvPr>
          <p:cNvSpPr txBox="1"/>
          <p:nvPr/>
        </p:nvSpPr>
        <p:spPr>
          <a:xfrm>
            <a:off x="560318" y="1810661"/>
            <a:ext cx="65645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Conditioned VAEs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have better reproduction </a:t>
            </a:r>
            <a:r>
              <a:rPr lang="en-US" sz="2000" dirty="0"/>
              <a:t>at longer ranges. Whereas preconditioned VAEs have the lowest errors.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Conditioned GANs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have low errors</a:t>
            </a:r>
            <a:r>
              <a:rPr lang="en-US" sz="2000" dirty="0"/>
              <a:t>, whereas preconditioned GANs have larger errors and struggle to learn data conditioning from training images.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Preconditioned DDPMs</a:t>
            </a:r>
            <a:r>
              <a:rPr lang="en-US" sz="2000" dirty="0"/>
              <a:t> have relatively low errors.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20928-0D55-4483-B8D7-FCCAF84D4C3E}"/>
              </a:ext>
            </a:extLst>
          </p:cNvPr>
          <p:cNvSpPr txBox="1"/>
          <p:nvPr/>
        </p:nvSpPr>
        <p:spPr>
          <a:xfrm>
            <a:off x="9829800" y="5016913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21. Mean Square error for local exactitude (Merzoug et al., 2024a)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C7C6D7-4BB8-4859-AB80-98D88B7A16AB}"/>
              </a:ext>
            </a:extLst>
          </p:cNvPr>
          <p:cNvSpPr/>
          <p:nvPr/>
        </p:nvSpPr>
        <p:spPr>
          <a:xfrm>
            <a:off x="-5841" y="1990687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6EA8B-FE5E-4550-91C7-88BA360A6B09}"/>
              </a:ext>
            </a:extLst>
          </p:cNvPr>
          <p:cNvSpPr/>
          <p:nvPr/>
        </p:nvSpPr>
        <p:spPr>
          <a:xfrm>
            <a:off x="-5841" y="2579718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0CC5-749B-47DC-8091-9214883AC51F}"/>
              </a:ext>
            </a:extLst>
          </p:cNvPr>
          <p:cNvSpPr/>
          <p:nvPr/>
        </p:nvSpPr>
        <p:spPr>
          <a:xfrm>
            <a:off x="-5841" y="3168749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916155-E11D-4041-B952-25F5732332C7}"/>
              </a:ext>
            </a:extLst>
          </p:cNvPr>
          <p:cNvSpPr/>
          <p:nvPr/>
        </p:nvSpPr>
        <p:spPr>
          <a:xfrm>
            <a:off x="-5841" y="3757780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853BB6-03E2-4517-8ACA-3B847E4B7790}"/>
              </a:ext>
            </a:extLst>
          </p:cNvPr>
          <p:cNvSpPr/>
          <p:nvPr/>
        </p:nvSpPr>
        <p:spPr>
          <a:xfrm>
            <a:off x="-5841" y="4346811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E0F529-B02F-43C4-B285-6CFF21AF10EE}"/>
              </a:ext>
            </a:extLst>
          </p:cNvPr>
          <p:cNvSpPr/>
          <p:nvPr/>
        </p:nvSpPr>
        <p:spPr>
          <a:xfrm>
            <a:off x="-5841" y="4935844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0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D2032-4C45-4D1F-A7D5-FDFAE9D4AC6B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Results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9A1F6-11B6-4C22-A086-9D3262F48ECC}"/>
              </a:ext>
            </a:extLst>
          </p:cNvPr>
          <p:cNvSpPr/>
          <p:nvPr/>
        </p:nvSpPr>
        <p:spPr>
          <a:xfrm>
            <a:off x="712450" y="1140719"/>
            <a:ext cx="1040130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Dynamic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853C2-3290-4035-835D-B0FC89C7571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42" r="74986"/>
          <a:stretch/>
        </p:blipFill>
        <p:spPr bwMode="auto">
          <a:xfrm>
            <a:off x="9010569" y="0"/>
            <a:ext cx="2952831" cy="585640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20D27B-F858-4E83-A249-4551C5AD4A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4936" y="3158233"/>
            <a:ext cx="6083313" cy="2892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9725C8-DB8C-4D3F-A603-E33715971790}"/>
              </a:ext>
            </a:extLst>
          </p:cNvPr>
          <p:cNvSpPr txBox="1"/>
          <p:nvPr/>
        </p:nvSpPr>
        <p:spPr>
          <a:xfrm>
            <a:off x="663662" y="1702908"/>
            <a:ext cx="848724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For P50 reproduction models are ranked as </a:t>
            </a:r>
            <a:r>
              <a:rPr lang="en-US" dirty="0">
                <a:solidFill>
                  <a:schemeClr val="accent1"/>
                </a:solidFill>
              </a:rPr>
              <a:t>Precond. GANs and DDPM </a:t>
            </a:r>
            <a:r>
              <a:rPr lang="en-US" dirty="0"/>
              <a:t>followed by </a:t>
            </a:r>
            <a:r>
              <a:rPr lang="en-US" dirty="0">
                <a:solidFill>
                  <a:schemeClr val="accent1"/>
                </a:solidFill>
              </a:rPr>
              <a:t>Cond. GANs and VAEs </a:t>
            </a:r>
            <a:r>
              <a:rPr lang="en-US" dirty="0"/>
              <a:t>then </a:t>
            </a:r>
            <a:r>
              <a:rPr lang="en-US" dirty="0">
                <a:solidFill>
                  <a:schemeClr val="accent1"/>
                </a:solidFill>
              </a:rPr>
              <a:t>Precond. VAEs </a:t>
            </a:r>
            <a:r>
              <a:rPr lang="en-US" dirty="0"/>
              <a:t>as the worst model.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For uncertainty reproduction models are ranked as  </a:t>
            </a:r>
            <a:r>
              <a:rPr lang="en-US" dirty="0">
                <a:solidFill>
                  <a:schemeClr val="accent1"/>
                </a:solidFill>
              </a:rPr>
              <a:t>Precond. GANs, Cond. GANs and Precond. DDPMs </a:t>
            </a:r>
            <a:r>
              <a:rPr lang="en-US" dirty="0"/>
              <a:t>followed by </a:t>
            </a:r>
            <a:r>
              <a:rPr lang="en-US" dirty="0">
                <a:solidFill>
                  <a:schemeClr val="accent1"/>
                </a:solidFill>
              </a:rPr>
              <a:t>Cond. VAEs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then </a:t>
            </a:r>
            <a:r>
              <a:rPr lang="en-US" dirty="0">
                <a:solidFill>
                  <a:schemeClr val="accent1"/>
                </a:solidFill>
              </a:rPr>
              <a:t>Precond VAEs </a:t>
            </a:r>
            <a:r>
              <a:rPr lang="en-US" dirty="0"/>
              <a:t>as the worst models in reproduction.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02C12-A331-4B4F-A3AB-F88EC7982BC1}"/>
              </a:ext>
            </a:extLst>
          </p:cNvPr>
          <p:cNvSpPr txBox="1"/>
          <p:nvPr/>
        </p:nvSpPr>
        <p:spPr>
          <a:xfrm>
            <a:off x="9352660" y="5862090"/>
            <a:ext cx="2610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22. Recover factor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42AD4-C36D-4886-9C47-A85F316B998D}"/>
              </a:ext>
            </a:extLst>
          </p:cNvPr>
          <p:cNvSpPr txBox="1"/>
          <p:nvPr/>
        </p:nvSpPr>
        <p:spPr>
          <a:xfrm>
            <a:off x="3131830" y="5985200"/>
            <a:ext cx="5002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23. Recover factor accuracy and uncertainty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1835C-5971-44FE-B55C-5F86B7EB28C9}"/>
              </a:ext>
            </a:extLst>
          </p:cNvPr>
          <p:cNvSpPr/>
          <p:nvPr/>
        </p:nvSpPr>
        <p:spPr>
          <a:xfrm>
            <a:off x="-5841" y="1990687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DC3755-93CA-4A7E-8FE5-4CEE6DF38295}"/>
              </a:ext>
            </a:extLst>
          </p:cNvPr>
          <p:cNvSpPr/>
          <p:nvPr/>
        </p:nvSpPr>
        <p:spPr>
          <a:xfrm>
            <a:off x="-5841" y="2579718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F59E8-7295-43DA-BED3-442F220527B0}"/>
              </a:ext>
            </a:extLst>
          </p:cNvPr>
          <p:cNvSpPr/>
          <p:nvPr/>
        </p:nvSpPr>
        <p:spPr>
          <a:xfrm>
            <a:off x="-5841" y="3168749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A4EC31-AC40-4653-B2DC-90F17DDE969B}"/>
              </a:ext>
            </a:extLst>
          </p:cNvPr>
          <p:cNvSpPr/>
          <p:nvPr/>
        </p:nvSpPr>
        <p:spPr>
          <a:xfrm>
            <a:off x="-5841" y="3757780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3153A-2E0B-4B99-811F-1092DC3C39D6}"/>
              </a:ext>
            </a:extLst>
          </p:cNvPr>
          <p:cNvSpPr/>
          <p:nvPr/>
        </p:nvSpPr>
        <p:spPr>
          <a:xfrm>
            <a:off x="-5841" y="4346811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4C18F3-1B5C-4DCC-86A9-C0BDEF32FFDC}"/>
              </a:ext>
            </a:extLst>
          </p:cNvPr>
          <p:cNvSpPr/>
          <p:nvPr/>
        </p:nvSpPr>
        <p:spPr>
          <a:xfrm>
            <a:off x="-5841" y="4935844"/>
            <a:ext cx="370936" cy="578515"/>
          </a:xfrm>
          <a:prstGeom prst="rect">
            <a:avLst/>
          </a:prstGeom>
          <a:solidFill>
            <a:srgbClr val="ED7D31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6691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657237-7EF2-4F7D-FC79-E5152886BD1E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Conclusions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D23E1-D3F9-4BDE-A5F4-D3B542B1F72C}"/>
              </a:ext>
            </a:extLst>
          </p:cNvPr>
          <p:cNvSpPr txBox="1"/>
          <p:nvPr/>
        </p:nvSpPr>
        <p:spPr>
          <a:xfrm>
            <a:off x="228600" y="1214377"/>
            <a:ext cx="43208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proposed </a:t>
            </a:r>
            <a:r>
              <a:rPr lang="en-US" sz="2000" dirty="0">
                <a:solidFill>
                  <a:schemeClr val="accent1"/>
                </a:solidFill>
              </a:rPr>
              <a:t>minimum acceptance criteria allow for a more quantitative check </a:t>
            </a:r>
            <a:r>
              <a:rPr lang="en-US" sz="2000" dirty="0"/>
              <a:t>of </a:t>
            </a:r>
            <a:r>
              <a:rPr lang="en-US" sz="2000" dirty="0" err="1"/>
              <a:t>genAI</a:t>
            </a:r>
            <a:r>
              <a:rPr lang="en-US" sz="2000" dirty="0"/>
              <a:t>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highlight the </a:t>
            </a:r>
            <a:r>
              <a:rPr lang="en-US" sz="2000" dirty="0">
                <a:solidFill>
                  <a:schemeClr val="accent1"/>
                </a:solidFill>
              </a:rPr>
              <a:t>limitations</a:t>
            </a:r>
            <a:r>
              <a:rPr lang="en-US" sz="2000" dirty="0"/>
              <a:t> of applying </a:t>
            </a:r>
            <a:r>
              <a:rPr lang="en-US" sz="2000" dirty="0" err="1">
                <a:solidFill>
                  <a:schemeClr val="accent1"/>
                </a:solidFill>
              </a:rPr>
              <a:t>genAI</a:t>
            </a:r>
            <a:r>
              <a:rPr lang="en-US" sz="2000" dirty="0">
                <a:solidFill>
                  <a:schemeClr val="accent1"/>
                </a:solidFill>
              </a:rPr>
              <a:t> models </a:t>
            </a:r>
            <a:r>
              <a:rPr lang="en-US" sz="2000" dirty="0"/>
              <a:t>for subsurface modeling.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55A11"/>
                </a:solidFill>
              </a:rPr>
              <a:t>GANs outperform other models </a:t>
            </a:r>
            <a:r>
              <a:rPr lang="en-US" sz="2000" dirty="0"/>
              <a:t>in most of the developed checks.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VAEs for subsurface modeling can result in poor subsurface decision-making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69AC3B-D529-4E7F-8505-265CF2EDB6A3}"/>
              </a:ext>
            </a:extLst>
          </p:cNvPr>
          <p:cNvGrpSpPr/>
          <p:nvPr/>
        </p:nvGrpSpPr>
        <p:grpSpPr>
          <a:xfrm>
            <a:off x="4418987" y="892191"/>
            <a:ext cx="7382877" cy="5044616"/>
            <a:chOff x="4418987" y="892191"/>
            <a:chExt cx="7382877" cy="5044616"/>
          </a:xfrm>
        </p:grpSpPr>
        <p:pic>
          <p:nvPicPr>
            <p:cNvPr id="8" name="Picture 7" descr="A chart with different colored squares&#10;&#10;Description automatically generated">
              <a:extLst>
                <a:ext uri="{FF2B5EF4-FFF2-40B4-BE49-F238E27FC236}">
                  <a16:creationId xmlns:a16="http://schemas.microsoft.com/office/drawing/2014/main" id="{8146048B-E9F7-4409-815C-18E76C70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8987" y="1709712"/>
              <a:ext cx="7382877" cy="422709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29FD09-2751-4852-A5BF-BF3985A50FF3}"/>
                </a:ext>
              </a:extLst>
            </p:cNvPr>
            <p:cNvSpPr/>
            <p:nvPr/>
          </p:nvSpPr>
          <p:spPr>
            <a:xfrm>
              <a:off x="7718884" y="907298"/>
              <a:ext cx="502440" cy="35492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18E095-9DD6-4ECC-A905-0C5B380AADBB}"/>
                </a:ext>
              </a:extLst>
            </p:cNvPr>
            <p:cNvSpPr/>
            <p:nvPr/>
          </p:nvSpPr>
          <p:spPr>
            <a:xfrm>
              <a:off x="8442935" y="907298"/>
              <a:ext cx="502440" cy="35492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4395EF-5BC7-4E01-B8C8-E58983E05D37}"/>
                </a:ext>
              </a:extLst>
            </p:cNvPr>
            <p:cNvSpPr/>
            <p:nvPr/>
          </p:nvSpPr>
          <p:spPr>
            <a:xfrm>
              <a:off x="9166986" y="907298"/>
              <a:ext cx="502440" cy="35492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9D6468-A672-4853-AAFB-9F0FEAAB877F}"/>
                </a:ext>
              </a:extLst>
            </p:cNvPr>
            <p:cNvSpPr/>
            <p:nvPr/>
          </p:nvSpPr>
          <p:spPr>
            <a:xfrm>
              <a:off x="6096000" y="892191"/>
              <a:ext cx="14561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Reproduction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C8CFAC-1276-4CAD-8954-64F1CBF2963F}"/>
                </a:ext>
              </a:extLst>
            </p:cNvPr>
            <p:cNvSpPr/>
            <p:nvPr/>
          </p:nvSpPr>
          <p:spPr>
            <a:xfrm>
              <a:off x="7693836" y="1249541"/>
              <a:ext cx="568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Low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110A80-B09F-43FD-91F9-6F6A42D15B53}"/>
                </a:ext>
              </a:extLst>
            </p:cNvPr>
            <p:cNvSpPr/>
            <p:nvPr/>
          </p:nvSpPr>
          <p:spPr>
            <a:xfrm>
              <a:off x="9111872" y="1249541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High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779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657237-7EF2-4F7D-FC79-E5152886BD1E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D23E1-D3F9-4BDE-A5F4-D3B542B1F72C}"/>
              </a:ext>
            </a:extLst>
          </p:cNvPr>
          <p:cNvSpPr txBox="1"/>
          <p:nvPr/>
        </p:nvSpPr>
        <p:spPr>
          <a:xfrm>
            <a:off x="228600" y="1214377"/>
            <a:ext cx="113728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developed subsurface </a:t>
            </a:r>
            <a:r>
              <a:rPr lang="en-US" sz="2000" dirty="0" err="1"/>
              <a:t>genAI</a:t>
            </a:r>
            <a:r>
              <a:rPr lang="en-US" sz="2000" dirty="0"/>
              <a:t> model minimum acceptance criteria protocol was only applied on continuous data.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model was compared to SGSIM-based TIs and only basic architectures were used for the models. Other variants of </a:t>
            </a:r>
            <a:r>
              <a:rPr lang="en-US" sz="2000" dirty="0" err="1"/>
              <a:t>genAI</a:t>
            </a:r>
            <a:r>
              <a:rPr lang="en-US" sz="2000" dirty="0"/>
              <a:t> models can perform better against the proposed metrics, which limits the generalization of the comparison.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 algn="just"/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conditioning process uses Constrained Optimization by Linear approximation; the use of other optimization algorithms can result in different results.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328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>
                <a:latin typeface="Arial" panose="020B0604020202020204"/>
              </a:rPr>
              <a:t>Try Out Our Proposed Workflow</a:t>
            </a:r>
            <a:endParaRPr lang="en-US" sz="3600" dirty="0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8B3CE028-DF46-41A8-AAC1-CE66CCDD028C}"/>
              </a:ext>
            </a:extLst>
          </p:cNvPr>
          <p:cNvSpPr txBox="1"/>
          <p:nvPr/>
        </p:nvSpPr>
        <p:spPr>
          <a:xfrm>
            <a:off x="1252529" y="2071479"/>
            <a:ext cx="136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Lucida Sans" panose="020B0602030504020204" pitchFamily="34" charset="0"/>
              </a:rPr>
              <a:t>Well pad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49" y="1140719"/>
            <a:ext cx="5717847" cy="2343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GenAI</a:t>
            </a:r>
            <a:r>
              <a:rPr lang="en-US" sz="2000" dirty="0"/>
              <a:t> Minimum Acceptance Checks Static and Dynamic Model Checking of Conditioning Generative Artificial Intelligence Models for Subsurface Modeling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hlinkClick r:id="rId3"/>
              </a:rPr>
              <a:t>https://utexas.app.box.com/folder/275066214793</a:t>
            </a: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60C98-7182-4C5F-A44D-8D17EF4F84DB}"/>
              </a:ext>
            </a:extLst>
          </p:cNvPr>
          <p:cNvGrpSpPr/>
          <p:nvPr/>
        </p:nvGrpSpPr>
        <p:grpSpPr>
          <a:xfrm>
            <a:off x="6430295" y="1231291"/>
            <a:ext cx="5176686" cy="4395418"/>
            <a:chOff x="6430295" y="1231291"/>
            <a:chExt cx="5176686" cy="43954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05988-AA23-4127-91EB-32C5AD42C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0296" y="1231291"/>
              <a:ext cx="5176685" cy="19361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0ABB33-4B6D-470A-A11C-7A594F41B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0296" y="3171598"/>
              <a:ext cx="5176685" cy="8984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7A921C-53F1-4171-A5E8-91EF82B44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0295" y="4055920"/>
              <a:ext cx="5176686" cy="1570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735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>
                <a:latin typeface="Arial" panose="020B0604020202020204"/>
              </a:rPr>
              <a:t>Acknowledgments</a:t>
            </a:r>
            <a:endParaRPr lang="en-US" sz="3600" dirty="0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8B3CE028-DF46-41A8-AAC1-CE66CCDD028C}"/>
              </a:ext>
            </a:extLst>
          </p:cNvPr>
          <p:cNvSpPr txBox="1"/>
          <p:nvPr/>
        </p:nvSpPr>
        <p:spPr>
          <a:xfrm>
            <a:off x="1252529" y="2071479"/>
            <a:ext cx="136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Lucida Sans" panose="020B0602030504020204" pitchFamily="34" charset="0"/>
              </a:rPr>
              <a:t>Well pad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1041275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Appreciation for the support from the DIRECT member companies.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44FE1C-1C73-4DF9-9B19-AE02DEE2A48B}"/>
              </a:ext>
            </a:extLst>
          </p:cNvPr>
          <p:cNvGrpSpPr/>
          <p:nvPr/>
        </p:nvGrpSpPr>
        <p:grpSpPr>
          <a:xfrm>
            <a:off x="7913721" y="4869245"/>
            <a:ext cx="3616984" cy="877637"/>
            <a:chOff x="8832914" y="5373707"/>
            <a:chExt cx="3261675" cy="7914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CCF617-B426-4FCE-BE2E-6662D7186ECA}"/>
                </a:ext>
              </a:extLst>
            </p:cNvPr>
            <p:cNvSpPr/>
            <p:nvPr/>
          </p:nvSpPr>
          <p:spPr>
            <a:xfrm>
              <a:off x="8832914" y="5373707"/>
              <a:ext cx="3261675" cy="791424"/>
            </a:xfrm>
            <a:prstGeom prst="rect">
              <a:avLst/>
            </a:prstGeom>
            <a:solidFill>
              <a:srgbClr val="BF5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68A678-8C84-4A8D-86EE-610AF228D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544" y="5453093"/>
              <a:ext cx="3096455" cy="619291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8A26-AF61-467B-86B5-2E53C9420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142" y="4384943"/>
            <a:ext cx="2437716" cy="1397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630FE9-7963-4E26-852E-AFA60AD6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71" y="2235320"/>
            <a:ext cx="2386811" cy="12345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AE66A6-F309-4E80-B1E8-22BC27AEE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561" y="3712986"/>
            <a:ext cx="2457221" cy="7641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A7BE8C-AE81-4CA7-A90C-3A3F2278A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571" y="4572008"/>
            <a:ext cx="1316198" cy="14358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4F5E0B-26FD-4580-AF4C-EED4C0BE4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717" y="2736994"/>
            <a:ext cx="1784844" cy="14657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CCCCC8-901C-4D84-B1C8-816E95488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986" y="4596920"/>
            <a:ext cx="1621997" cy="10471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128D1B-F8B5-4C1A-8093-D827951CF8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3303" y="3106627"/>
            <a:ext cx="2591795" cy="8776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5D47DA-494E-4342-9D1C-57499E8052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6624" y="1689345"/>
            <a:ext cx="2386811" cy="1037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4CC0E-191F-4E36-8789-F5BB945C88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8567" y="1860694"/>
            <a:ext cx="2812593" cy="7058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BE5313-56CD-49F4-8131-DE1E5D447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1195" y="1860694"/>
            <a:ext cx="1319335" cy="12793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262C1-7D87-43FC-9115-F837142427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80539" y="3416295"/>
            <a:ext cx="2914919" cy="946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A74F8D-BB16-4B3F-996D-F6D2FE07F2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9145" y="2805128"/>
            <a:ext cx="2769151" cy="7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31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657237-7EF2-4F7D-FC79-E5152886BD1E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D23E1-D3F9-4BDE-A5F4-D3B542B1F72C}"/>
              </a:ext>
            </a:extLst>
          </p:cNvPr>
          <p:cNvSpPr txBox="1"/>
          <p:nvPr/>
        </p:nvSpPr>
        <p:spPr>
          <a:xfrm>
            <a:off x="228600" y="1214377"/>
            <a:ext cx="11372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Merzoug, A., &amp; Pyrcz, M. J. (2024a). Conditional Generative Adversarial Networks for Subsurface Modeling: How Good They Really Are?. </a:t>
            </a:r>
            <a:r>
              <a:rPr lang="en-US" sz="2000" dirty="0">
                <a:hlinkClick r:id="rId3"/>
              </a:rPr>
              <a:t>https://doi.org/10.21203/rs.3.rs-4219533/v1</a:t>
            </a: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Merzoug, A., Liu, L., Pyrcz, M. J. (2024b). </a:t>
            </a:r>
            <a:r>
              <a:rPr lang="en-US" sz="2000" dirty="0" err="1"/>
              <a:t>GenAI</a:t>
            </a:r>
            <a:r>
              <a:rPr lang="en-US" sz="2000" dirty="0"/>
              <a:t> Minimum Acceptance Checks Static and Dynamic Model Checking of Conditioning Generative Artificial Intelligence Models for Subsurface Modeling (in Press)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5256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ADEAA7FA-1330-5142-BD3F-58817D796B04}"/>
              </a:ext>
            </a:extLst>
          </p:cNvPr>
          <p:cNvSpPr txBox="1">
            <a:spLocks/>
          </p:cNvSpPr>
          <p:nvPr/>
        </p:nvSpPr>
        <p:spPr>
          <a:xfrm>
            <a:off x="618793" y="1752604"/>
            <a:ext cx="10229721" cy="14554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algn="ctr"/>
            <a:r>
              <a:rPr lang="en-US" sz="4400" dirty="0">
                <a:solidFill>
                  <a:schemeClr val="tx1"/>
                </a:solidFill>
              </a:rPr>
              <a:t>Thank You	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Q &amp; A</a:t>
            </a:r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B7E6B6-C372-3A40-9CFF-634200BCA241}"/>
              </a:ext>
            </a:extLst>
          </p:cNvPr>
          <p:cNvCxnSpPr>
            <a:cxnSpLocks/>
          </p:cNvCxnSpPr>
          <p:nvPr/>
        </p:nvCxnSpPr>
        <p:spPr>
          <a:xfrm>
            <a:off x="711926" y="3848493"/>
            <a:ext cx="3171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BB14C8-DF8D-064B-BF13-409B637089E4}"/>
              </a:ext>
            </a:extLst>
          </p:cNvPr>
          <p:cNvSpPr txBox="1"/>
          <p:nvPr/>
        </p:nvSpPr>
        <p:spPr>
          <a:xfrm>
            <a:off x="618793" y="4058042"/>
            <a:ext cx="6700837" cy="105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4000"/>
              </a:lnSpc>
              <a:spcBef>
                <a:spcPct val="0"/>
              </a:spcBef>
              <a:defRPr/>
            </a:pPr>
            <a:r>
              <a:rPr lang="en-US" b="1" kern="800" cap="all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5</a:t>
            </a:r>
            <a:r>
              <a:rPr lang="en-US" b="1" kern="800" cap="all" baseline="30000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th</a:t>
            </a:r>
            <a:r>
              <a:rPr lang="en-US" b="1" kern="800" cap="all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 Direct Consortium annual meeting</a:t>
            </a:r>
          </a:p>
          <a:p>
            <a:pPr lvl="0">
              <a:lnSpc>
                <a:spcPts val="4000"/>
              </a:lnSpc>
              <a:spcBef>
                <a:spcPct val="0"/>
              </a:spcBef>
              <a:defRPr/>
            </a:pPr>
            <a:r>
              <a:rPr lang="en-US" b="1" kern="800" cap="all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August 30</a:t>
            </a:r>
            <a:r>
              <a:rPr lang="en-US" b="1" kern="800" cap="all" baseline="30000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th</a:t>
            </a:r>
            <a:r>
              <a:rPr lang="en-US" b="1" kern="800" cap="all" dirty="0">
                <a:solidFill>
                  <a:srgbClr val="FFFFFF"/>
                </a:solidFill>
                <a:latin typeface="Arial Black" charset="0"/>
                <a:cs typeface="Arial Black" charset="0"/>
              </a:rPr>
              <a:t>, 2024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5F3287-689D-D046-9A1E-5DF70D5A7DB2}"/>
              </a:ext>
            </a:extLst>
          </p:cNvPr>
          <p:cNvSpPr txBox="1"/>
          <p:nvPr/>
        </p:nvSpPr>
        <p:spPr>
          <a:xfrm>
            <a:off x="618793" y="5318390"/>
            <a:ext cx="5417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Your Name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Graduate Research Assistant, The University of Texas at Austin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75268-658D-49D8-AB68-FAAD8096484B}"/>
              </a:ext>
            </a:extLst>
          </p:cNvPr>
          <p:cNvSpPr txBox="1"/>
          <p:nvPr/>
        </p:nvSpPr>
        <p:spPr>
          <a:xfrm>
            <a:off x="618790" y="5749277"/>
            <a:ext cx="5417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Michael J. Pyrcz</a:t>
            </a:r>
          </a:p>
          <a:p>
            <a:pPr lvl="0">
              <a:defRPr/>
            </a:pPr>
            <a:r>
              <a:rPr lang="en-US" sz="1100" dirty="0">
                <a:solidFill>
                  <a:srgbClr val="FFFFFF"/>
                </a:solidFill>
              </a:rPr>
              <a:t>Professor,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University of Texas at Austin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0E8CB-1C57-9C67-F15E-58C496CDE3D9}"/>
              </a:ext>
            </a:extLst>
          </p:cNvPr>
          <p:cNvSpPr txBox="1"/>
          <p:nvPr/>
        </p:nvSpPr>
        <p:spPr>
          <a:xfrm>
            <a:off x="618787" y="6180164"/>
            <a:ext cx="5417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Co-authors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FFFFFF"/>
                </a:solidFill>
              </a:rPr>
              <a:t>Affiliation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5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Executive Summary</a:t>
            </a:r>
            <a:endParaRPr lang="en-US" sz="3600" dirty="0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8B3CE028-DF46-41A8-AAC1-CE66CCDD028C}"/>
              </a:ext>
            </a:extLst>
          </p:cNvPr>
          <p:cNvSpPr txBox="1"/>
          <p:nvPr/>
        </p:nvSpPr>
        <p:spPr>
          <a:xfrm>
            <a:off x="1252529" y="2071479"/>
            <a:ext cx="136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Lucida Sans" panose="020B0602030504020204" pitchFamily="34" charset="0"/>
              </a:rPr>
              <a:t>Well pad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1040130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Your executive summary here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018F0-19F0-41E0-9431-0C3BEDF77DB7}"/>
              </a:ext>
            </a:extLst>
          </p:cNvPr>
          <p:cNvSpPr/>
          <p:nvPr/>
        </p:nvSpPr>
        <p:spPr>
          <a:xfrm>
            <a:off x="787400" y="1812676"/>
            <a:ext cx="1061402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Generative artificial intelligence is proposed as a solution to the limitation of the traditional </a:t>
            </a:r>
            <a:r>
              <a:rPr lang="en-US" dirty="0" err="1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geostatistics</a:t>
            </a: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approach in balancing conditioning to data location and conditioning to formative geological processes.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propose a minimum acceptance protocol for generative AI (</a:t>
            </a:r>
            <a:r>
              <a:rPr lang="en-US" dirty="0" err="1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applications in subsurface modeling. This protocol </a:t>
            </a:r>
            <a:r>
              <a:rPr lang="en-US" b="1" dirty="0">
                <a:solidFill>
                  <a:srgbClr val="C45A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augments established geostatistical model checks for robust </a:t>
            </a: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quantitative checks of the </a:t>
            </a:r>
            <a:r>
              <a:rPr lang="en-US" dirty="0" err="1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-based realizations.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proposed workflow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variational autoencoder (VAE), generative adversarial networks (GAN) and diffusion probabilistic models (DDPM).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shows that the models have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inherent limitations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their applications in subsurface modeling which can impact subsurface development decision making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 </a:t>
            </a: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this protocol is applied to </a:t>
            </a:r>
            <a:r>
              <a:rPr lang="en-US" dirty="0" err="1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-based subsurface modeling techniques before putting a leap of faith in their realizations.</a:t>
            </a:r>
          </a:p>
        </p:txBody>
      </p:sp>
    </p:spTree>
    <p:extLst>
      <p:ext uri="{BB962C8B-B14F-4D97-AF65-F5344CB8AC3E}">
        <p14:creationId xmlns:p14="http://schemas.microsoft.com/office/powerpoint/2010/main" val="103193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Introduction</a:t>
            </a:r>
            <a:endParaRPr lang="en-US" sz="3600" dirty="0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8B3CE028-DF46-41A8-AAC1-CE66CCDD028C}"/>
              </a:ext>
            </a:extLst>
          </p:cNvPr>
          <p:cNvSpPr txBox="1"/>
          <p:nvPr/>
        </p:nvSpPr>
        <p:spPr>
          <a:xfrm>
            <a:off x="1252529" y="2071479"/>
            <a:ext cx="136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Lucida Sans" panose="020B0602030504020204" pitchFamily="34" charset="0"/>
              </a:rPr>
              <a:t>Well pad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7260649" cy="544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Generative AI (</a:t>
            </a:r>
            <a:r>
              <a:rPr lang="en-US" dirty="0" err="1"/>
              <a:t>genAI</a:t>
            </a:r>
            <a:r>
              <a:rPr lang="en-US" dirty="0"/>
              <a:t>) has resulted in new reservoir modeling capabilities with the promise of geological realism of rule-based geostatistical and physics-based models and the unlimited data conditioning of pixel-based geostatistical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Generative AI includes several algorithms. The common practices are based on visual inspection or limited quantitative checks.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propose minimum acceptance checks for subsurface </a:t>
            </a:r>
            <a:r>
              <a:rPr lang="en-US" dirty="0" err="1"/>
              <a:t>genAI</a:t>
            </a:r>
            <a:r>
              <a:rPr lang="en-US" dirty="0"/>
              <a:t> models. These checks are applied to three different </a:t>
            </a:r>
            <a:r>
              <a:rPr lang="en-US" dirty="0" err="1"/>
              <a:t>genAI</a:t>
            </a:r>
            <a:r>
              <a:rPr lang="en-US" dirty="0"/>
              <a:t> algorithms for comparison and realizations checks.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812AC0-DAAD-4F06-8AEC-E7F8BFF4B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D44B743-B834-4D4C-A857-160F57EED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99" y="1140719"/>
            <a:ext cx="4062075" cy="400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97454FA-4D92-4A44-B912-F48FE9001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0" y="5285342"/>
            <a:ext cx="374842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Figure 1 Schematic representation of the optimal reservoir modeling approach in relation to the extent of data conditioning and the degree of reservoir heterogeneity (Pyrcz et al., 2006).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6423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8B3CE028-DF46-41A8-AAC1-CE66CCDD028C}"/>
              </a:ext>
            </a:extLst>
          </p:cNvPr>
          <p:cNvSpPr txBox="1"/>
          <p:nvPr/>
        </p:nvSpPr>
        <p:spPr>
          <a:xfrm>
            <a:off x="1252529" y="2071479"/>
            <a:ext cx="136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Lucida Sans" panose="020B0602030504020204" pitchFamily="34" charset="0"/>
              </a:rPr>
              <a:t>Well pad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1040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Demonstration of the New Subsurface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 Checks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39981-8DCE-4FDA-AC2F-FD6B803EEB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65255" y="1545795"/>
            <a:ext cx="6090041" cy="4505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CA001D-D640-4171-8890-2FF955B8D56E}"/>
              </a:ext>
            </a:extLst>
          </p:cNvPr>
          <p:cNvSpPr/>
          <p:nvPr/>
        </p:nvSpPr>
        <p:spPr>
          <a:xfrm>
            <a:off x="990600" y="1797479"/>
            <a:ext cx="2722224" cy="562593"/>
          </a:xfrm>
          <a:prstGeom prst="rect">
            <a:avLst/>
          </a:prstGeom>
          <a:solidFill>
            <a:srgbClr val="BF57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Generate TIs (SGSIM)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67037F-6BB6-41DE-8942-A71BEB5B622E}"/>
              </a:ext>
            </a:extLst>
          </p:cNvPr>
          <p:cNvSpPr/>
          <p:nvPr/>
        </p:nvSpPr>
        <p:spPr>
          <a:xfrm>
            <a:off x="990600" y="2642802"/>
            <a:ext cx="2722224" cy="562593"/>
          </a:xfrm>
          <a:prstGeom prst="rect">
            <a:avLst/>
          </a:prstGeom>
          <a:solidFill>
            <a:srgbClr val="BF57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Train </a:t>
            </a:r>
            <a:r>
              <a:rPr lang="en-US" sz="1600" dirty="0" err="1"/>
              <a:t>genAI</a:t>
            </a:r>
            <a:r>
              <a:rPr lang="en-US" sz="1600" dirty="0"/>
              <a:t>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1A2D3-FDB3-4EF0-B085-8D5A629A0047}"/>
              </a:ext>
            </a:extLst>
          </p:cNvPr>
          <p:cNvSpPr/>
          <p:nvPr/>
        </p:nvSpPr>
        <p:spPr>
          <a:xfrm>
            <a:off x="990600" y="3488125"/>
            <a:ext cx="2722224" cy="562593"/>
          </a:xfrm>
          <a:prstGeom prst="rect">
            <a:avLst/>
          </a:prstGeom>
          <a:solidFill>
            <a:srgbClr val="BF57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Generate Realizations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A4FD0A-5587-494E-AE36-94A551826B16}"/>
              </a:ext>
            </a:extLst>
          </p:cNvPr>
          <p:cNvSpPr/>
          <p:nvPr/>
        </p:nvSpPr>
        <p:spPr>
          <a:xfrm>
            <a:off x="990600" y="4333448"/>
            <a:ext cx="2722224" cy="562593"/>
          </a:xfrm>
          <a:prstGeom prst="rect">
            <a:avLst/>
          </a:prstGeom>
          <a:solidFill>
            <a:srgbClr val="BF57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Apply minimum acceptance criteria checks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C623CC-DC9F-4485-A17A-AA6CD1F37D41}"/>
              </a:ext>
            </a:extLst>
          </p:cNvPr>
          <p:cNvSpPr/>
          <p:nvPr/>
        </p:nvSpPr>
        <p:spPr>
          <a:xfrm>
            <a:off x="990600" y="5178770"/>
            <a:ext cx="2722224" cy="562593"/>
          </a:xfrm>
          <a:prstGeom prst="rect">
            <a:avLst/>
          </a:prstGeom>
          <a:solidFill>
            <a:srgbClr val="BF57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04864-3FE4-4E27-8528-AC656D86945D}"/>
              </a:ext>
            </a:extLst>
          </p:cNvPr>
          <p:cNvSpPr txBox="1"/>
          <p:nvPr/>
        </p:nvSpPr>
        <p:spPr>
          <a:xfrm>
            <a:off x="5206286" y="2078419"/>
            <a:ext cx="103098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Variogram Range 40 (m)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C2255-2350-49CD-A1C6-5C329257A850}"/>
              </a:ext>
            </a:extLst>
          </p:cNvPr>
          <p:cNvCxnSpPr>
            <a:cxnSpLocks/>
          </p:cNvCxnSpPr>
          <p:nvPr/>
        </p:nvCxnSpPr>
        <p:spPr>
          <a:xfrm flipV="1">
            <a:off x="3848100" y="1790952"/>
            <a:ext cx="2598655" cy="6528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CF111E-37BA-4857-A157-F98A6A877D05}"/>
              </a:ext>
            </a:extLst>
          </p:cNvPr>
          <p:cNvSpPr txBox="1"/>
          <p:nvPr/>
        </p:nvSpPr>
        <p:spPr>
          <a:xfrm>
            <a:off x="5206286" y="3679433"/>
            <a:ext cx="103098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Variogram Range 60 (m)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83A9D-71F0-4CAA-A492-9654CC7D63C5}"/>
              </a:ext>
            </a:extLst>
          </p:cNvPr>
          <p:cNvSpPr txBox="1"/>
          <p:nvPr/>
        </p:nvSpPr>
        <p:spPr>
          <a:xfrm>
            <a:off x="5206286" y="5194992"/>
            <a:ext cx="114237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Variogram Range 100 (m)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18093B-9C85-484E-BA01-187DE98497D2}"/>
              </a:ext>
            </a:extLst>
          </p:cNvPr>
          <p:cNvCxnSpPr>
            <a:cxnSpLocks/>
          </p:cNvCxnSpPr>
          <p:nvPr/>
        </p:nvCxnSpPr>
        <p:spPr>
          <a:xfrm>
            <a:off x="3848100" y="2388029"/>
            <a:ext cx="2598661" cy="3489432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A47E37-CCED-4DE1-8E4B-34811EEC97E2}"/>
              </a:ext>
            </a:extLst>
          </p:cNvPr>
          <p:cNvSpPr txBox="1"/>
          <p:nvPr/>
        </p:nvSpPr>
        <p:spPr>
          <a:xfrm>
            <a:off x="7648575" y="5982344"/>
            <a:ext cx="277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2. SGSIM Realizations</a:t>
            </a:r>
          </a:p>
        </p:txBody>
      </p:sp>
    </p:spTree>
    <p:extLst>
      <p:ext uri="{BB962C8B-B14F-4D97-AF65-F5344CB8AC3E}">
        <p14:creationId xmlns:p14="http://schemas.microsoft.com/office/powerpoint/2010/main" val="241640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1040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Conditioning the Models to Local Well Samples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A2074F-0DA2-49CB-854A-4514D94E5FF9}"/>
              </a:ext>
            </a:extLst>
          </p:cNvPr>
          <p:cNvSpPr txBox="1"/>
          <p:nvPr/>
        </p:nvSpPr>
        <p:spPr>
          <a:xfrm>
            <a:off x="712450" y="1715790"/>
            <a:ext cx="497708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Unconditional (Uncond.): </a:t>
            </a:r>
            <a:r>
              <a:rPr lang="en-US" dirty="0"/>
              <a:t>models and simulation trained on unconditioned training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Preconditional (Precond.): </a:t>
            </a:r>
            <a:r>
              <a:rPr lang="en-US" dirty="0"/>
              <a:t>models and simulation trained on conditioned training images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Conditional (Cond.): </a:t>
            </a:r>
            <a:r>
              <a:rPr lang="en-US" dirty="0"/>
              <a:t>conditioned models trained on unconditioned training images then conditioned by optimizing the latent space.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41EC9-7873-4C45-9239-F00BAF7243A6}"/>
              </a:ext>
            </a:extLst>
          </p:cNvPr>
          <p:cNvGrpSpPr/>
          <p:nvPr/>
        </p:nvGrpSpPr>
        <p:grpSpPr>
          <a:xfrm>
            <a:off x="5825610" y="334588"/>
            <a:ext cx="5882372" cy="5787749"/>
            <a:chOff x="6096000" y="535125"/>
            <a:chExt cx="5882372" cy="57877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8DF6429-CC84-4F68-A1B0-17D3D0E181C6}"/>
                </a:ext>
              </a:extLst>
            </p:cNvPr>
            <p:cNvSpPr/>
            <p:nvPr/>
          </p:nvSpPr>
          <p:spPr>
            <a:xfrm>
              <a:off x="6096000" y="4886122"/>
              <a:ext cx="1750201" cy="586227"/>
            </a:xfrm>
            <a:prstGeom prst="roundRect">
              <a:avLst/>
            </a:prstGeom>
            <a:solidFill>
              <a:srgbClr val="EEEDE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Precond. SGSIM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6A44FDF-CE44-42BC-B748-342C6F56EA80}"/>
                </a:ext>
              </a:extLst>
            </p:cNvPr>
            <p:cNvSpPr/>
            <p:nvPr/>
          </p:nvSpPr>
          <p:spPr>
            <a:xfrm>
              <a:off x="6096000" y="2070986"/>
              <a:ext cx="1750201" cy="586227"/>
            </a:xfrm>
            <a:prstGeom prst="roundRect">
              <a:avLst/>
            </a:prstGeom>
            <a:solidFill>
              <a:srgbClr val="D1F3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Uncond. SGSIM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25E2E14-82A2-4737-9BD2-FB8C90B809F1}"/>
                </a:ext>
              </a:extLst>
            </p:cNvPr>
            <p:cNvSpPr/>
            <p:nvPr/>
          </p:nvSpPr>
          <p:spPr>
            <a:xfrm>
              <a:off x="8162086" y="2070986"/>
              <a:ext cx="1750201" cy="586227"/>
            </a:xfrm>
            <a:prstGeom prst="roundRect">
              <a:avLst/>
            </a:prstGeom>
            <a:solidFill>
              <a:srgbClr val="D1F3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Uncond. GAN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E119E60-BAA8-4887-834B-A339FE4575A5}"/>
                </a:ext>
              </a:extLst>
            </p:cNvPr>
            <p:cNvSpPr/>
            <p:nvPr/>
          </p:nvSpPr>
          <p:spPr>
            <a:xfrm>
              <a:off x="8162086" y="1221272"/>
              <a:ext cx="1750201" cy="586227"/>
            </a:xfrm>
            <a:prstGeom prst="roundRect">
              <a:avLst/>
            </a:prstGeom>
            <a:solidFill>
              <a:srgbClr val="D1F3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Uncond. VAE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174D850-61D4-434A-998D-E8341134507F}"/>
                </a:ext>
              </a:extLst>
            </p:cNvPr>
            <p:cNvSpPr/>
            <p:nvPr/>
          </p:nvSpPr>
          <p:spPr>
            <a:xfrm>
              <a:off x="8162086" y="2920700"/>
              <a:ext cx="1750201" cy="586227"/>
            </a:xfrm>
            <a:prstGeom prst="roundRect">
              <a:avLst/>
            </a:prstGeom>
            <a:solidFill>
              <a:srgbClr val="D1F3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Uncond. DDPM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90D88EB-B56E-454A-87B7-E468969956C4}"/>
                </a:ext>
              </a:extLst>
            </p:cNvPr>
            <p:cNvSpPr/>
            <p:nvPr/>
          </p:nvSpPr>
          <p:spPr>
            <a:xfrm>
              <a:off x="8162086" y="4886122"/>
              <a:ext cx="1750201" cy="586227"/>
            </a:xfrm>
            <a:prstGeom prst="roundRect">
              <a:avLst/>
            </a:prstGeom>
            <a:solidFill>
              <a:srgbClr val="EEEDE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Precond. GAN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654A950-C7B2-4659-9258-E66C321FF37D}"/>
                </a:ext>
              </a:extLst>
            </p:cNvPr>
            <p:cNvSpPr/>
            <p:nvPr/>
          </p:nvSpPr>
          <p:spPr>
            <a:xfrm>
              <a:off x="8162086" y="4036408"/>
              <a:ext cx="1750201" cy="586227"/>
            </a:xfrm>
            <a:prstGeom prst="roundRect">
              <a:avLst/>
            </a:prstGeom>
            <a:solidFill>
              <a:srgbClr val="EEEDE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Precond. VAE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1654BFC-7D4C-4B89-B942-124C0836EB65}"/>
                </a:ext>
              </a:extLst>
            </p:cNvPr>
            <p:cNvSpPr/>
            <p:nvPr/>
          </p:nvSpPr>
          <p:spPr>
            <a:xfrm>
              <a:off x="8162086" y="5736647"/>
              <a:ext cx="1750201" cy="586227"/>
            </a:xfrm>
            <a:prstGeom prst="roundRect">
              <a:avLst/>
            </a:prstGeom>
            <a:solidFill>
              <a:srgbClr val="EEEDE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Precond. DDPM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9FCF415-BD82-4938-B9C0-C971E83C35FA}"/>
                </a:ext>
              </a:extLst>
            </p:cNvPr>
            <p:cNvSpPr/>
            <p:nvPr/>
          </p:nvSpPr>
          <p:spPr>
            <a:xfrm>
              <a:off x="10228171" y="2070986"/>
              <a:ext cx="1750201" cy="586227"/>
            </a:xfrm>
            <a:prstGeom prst="roundRect">
              <a:avLst/>
            </a:prstGeom>
            <a:solidFill>
              <a:srgbClr val="FBB7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Cond. GAN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E1BCED7-593E-48A3-AA5A-CFEE6C154279}"/>
                </a:ext>
              </a:extLst>
            </p:cNvPr>
            <p:cNvSpPr/>
            <p:nvPr/>
          </p:nvSpPr>
          <p:spPr>
            <a:xfrm>
              <a:off x="10228171" y="1196805"/>
              <a:ext cx="1750201" cy="586227"/>
            </a:xfrm>
            <a:prstGeom prst="roundRect">
              <a:avLst/>
            </a:prstGeom>
            <a:solidFill>
              <a:srgbClr val="FBB7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Cond. VAE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5707F7-4B26-42A4-A3B2-6266D77F7D6A}"/>
                </a:ext>
              </a:extLst>
            </p:cNvPr>
            <p:cNvSpPr txBox="1"/>
            <p:nvPr/>
          </p:nvSpPr>
          <p:spPr>
            <a:xfrm>
              <a:off x="8162086" y="535125"/>
              <a:ext cx="1750201" cy="369332"/>
            </a:xfrm>
            <a:prstGeom prst="rect">
              <a:avLst/>
            </a:prstGeom>
            <a:solidFill>
              <a:srgbClr val="00595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Models training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D65BF7E-DA6E-44E5-8A5F-A9C604A3EF47}"/>
                </a:ext>
              </a:extLst>
            </p:cNvPr>
            <p:cNvSpPr txBox="1"/>
            <p:nvPr/>
          </p:nvSpPr>
          <p:spPr>
            <a:xfrm>
              <a:off x="10456382" y="550514"/>
              <a:ext cx="1293778" cy="338554"/>
            </a:xfrm>
            <a:prstGeom prst="rect">
              <a:avLst/>
            </a:prstGeom>
            <a:solidFill>
              <a:srgbClr val="00595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Conditioning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11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1040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models: Variational Autoencoder (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071F77-11D3-46D2-9347-28FCAC271D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935" y="1683832"/>
            <a:ext cx="6667500" cy="3966144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7780AC-4CFE-4625-BEF4-E8F0CC30C2F5}"/>
              </a:ext>
            </a:extLst>
          </p:cNvPr>
          <p:cNvSpPr txBox="1"/>
          <p:nvPr/>
        </p:nvSpPr>
        <p:spPr>
          <a:xfrm>
            <a:off x="560317" y="2459504"/>
            <a:ext cx="3966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Encoder</a:t>
            </a:r>
            <a:r>
              <a:rPr lang="en-US" sz="2000" dirty="0"/>
              <a:t> maps the TI into a lower-dimensional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Decoder </a:t>
            </a:r>
            <a:r>
              <a:rPr lang="en-US" sz="2000" dirty="0"/>
              <a:t>reconstructs the input image from the latent space representation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D5C4C-4EF5-45B8-9EEC-0B6EE2E63B59}"/>
              </a:ext>
            </a:extLst>
          </p:cNvPr>
          <p:cNvSpPr txBox="1"/>
          <p:nvPr/>
        </p:nvSpPr>
        <p:spPr>
          <a:xfrm>
            <a:off x="6883160" y="5649976"/>
            <a:ext cx="3067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3. VAE Architecture (Merzoug et al., 2024a)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1249D3-83BC-4A66-8CFE-7B0F4537A56C}"/>
              </a:ext>
            </a:extLst>
          </p:cNvPr>
          <p:cNvPicPr/>
          <p:nvPr/>
        </p:nvPicPr>
        <p:blipFill rotWithShape="1">
          <a:blip r:embed="rId4"/>
          <a:srcRect l="90573" t="18904" b="18065"/>
          <a:stretch/>
        </p:blipFill>
        <p:spPr>
          <a:xfrm>
            <a:off x="11815411" y="2355212"/>
            <a:ext cx="387772" cy="26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2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1040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models: Generative Adversarial Networks (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7780AC-4CFE-4625-BEF4-E8F0CC30C2F5}"/>
              </a:ext>
            </a:extLst>
          </p:cNvPr>
          <p:cNvSpPr txBox="1"/>
          <p:nvPr/>
        </p:nvSpPr>
        <p:spPr>
          <a:xfrm>
            <a:off x="560317" y="2459504"/>
            <a:ext cx="3966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Generator</a:t>
            </a:r>
            <a:r>
              <a:rPr lang="en-US" sz="2000" dirty="0"/>
              <a:t> generates images by mapping the latent vector to the data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Discriminator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/>
              <a:t>discriminates real images and fake images generated by the generator.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2CF014-7243-4BA1-A4B7-D14AD0592E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7" y="1613565"/>
            <a:ext cx="6665976" cy="4034188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EA5B09-7539-44FA-9959-94F8AA94B321}"/>
              </a:ext>
            </a:extLst>
          </p:cNvPr>
          <p:cNvSpPr txBox="1"/>
          <p:nvPr/>
        </p:nvSpPr>
        <p:spPr>
          <a:xfrm>
            <a:off x="6713241" y="5422863"/>
            <a:ext cx="3170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4. GAN Architecture (Merzoug et al., 2024a)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160F8-E829-49FF-ACB9-96D030D6AB21}"/>
              </a:ext>
            </a:extLst>
          </p:cNvPr>
          <p:cNvPicPr/>
          <p:nvPr/>
        </p:nvPicPr>
        <p:blipFill rotWithShape="1">
          <a:blip r:embed="rId4"/>
          <a:srcRect l="90573" t="18904" b="18065"/>
          <a:stretch/>
        </p:blipFill>
        <p:spPr>
          <a:xfrm>
            <a:off x="11576190" y="1957867"/>
            <a:ext cx="494523" cy="334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2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2958B-202C-AA45-9982-6F988E99C8F5}"/>
              </a:ext>
            </a:extLst>
          </p:cNvPr>
          <p:cNvSpPr txBox="1"/>
          <p:nvPr/>
        </p:nvSpPr>
        <p:spPr>
          <a:xfrm>
            <a:off x="787400" y="319427"/>
            <a:ext cx="1015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Arial" panose="020B0604020202020204"/>
              </a:rPr>
              <a:t>Methodology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5B17-1A81-7C46-B644-1B7D0A33F670}"/>
              </a:ext>
            </a:extLst>
          </p:cNvPr>
          <p:cNvSpPr/>
          <p:nvPr/>
        </p:nvSpPr>
        <p:spPr>
          <a:xfrm>
            <a:off x="712450" y="1140719"/>
            <a:ext cx="1040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GenAI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models: Diffusion Probabilistic Models (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DDPM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7780AC-4CFE-4625-BEF4-E8F0CC30C2F5}"/>
              </a:ext>
            </a:extLst>
          </p:cNvPr>
          <p:cNvSpPr txBox="1"/>
          <p:nvPr/>
        </p:nvSpPr>
        <p:spPr>
          <a:xfrm>
            <a:off x="560317" y="1925646"/>
            <a:ext cx="39663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Forward diffusion process </a:t>
            </a:r>
            <a:r>
              <a:rPr lang="en-US" dirty="0"/>
              <a:t>gradually adds noise to the data in several steps, transforming the data distribution into a Gaussian noise distribution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Reverse diffusion process (denoising) </a:t>
            </a:r>
            <a:r>
              <a:rPr lang="en-US" dirty="0"/>
              <a:t>removes the noise iteratively from the noisy data samples and transforms them back to the samples from the original data distribution.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91B0C5-3428-4A31-987F-87F3F4CAB96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71" y="233702"/>
            <a:ext cx="6479156" cy="5949784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1C63E-5122-43B7-BD79-3E47B45B6AEE}"/>
              </a:ext>
            </a:extLst>
          </p:cNvPr>
          <p:cNvPicPr/>
          <p:nvPr/>
        </p:nvPicPr>
        <p:blipFill rotWithShape="1">
          <a:blip r:embed="rId4"/>
          <a:srcRect l="90573" t="18904" b="18065"/>
          <a:stretch/>
        </p:blipFill>
        <p:spPr>
          <a:xfrm>
            <a:off x="11776441" y="0"/>
            <a:ext cx="387772" cy="2623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E3BDCA-627F-4B1C-8270-D1F8ED80BE36}"/>
              </a:ext>
            </a:extLst>
          </p:cNvPr>
          <p:cNvSpPr txBox="1"/>
          <p:nvPr/>
        </p:nvSpPr>
        <p:spPr>
          <a:xfrm>
            <a:off x="9592756" y="5670802"/>
            <a:ext cx="184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5. DDPM Architecture (Merzoug et al., 2024a)</a:t>
            </a:r>
          </a:p>
        </p:txBody>
      </p:sp>
    </p:spTree>
    <p:extLst>
      <p:ext uri="{BB962C8B-B14F-4D97-AF65-F5344CB8AC3E}">
        <p14:creationId xmlns:p14="http://schemas.microsoft.com/office/powerpoint/2010/main" val="37792194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T ENGR">
      <a:dk1>
        <a:srgbClr val="1E262E"/>
      </a:dk1>
      <a:lt1>
        <a:srgbClr val="FFFFFF"/>
      </a:lt1>
      <a:dk2>
        <a:srgbClr val="D16828"/>
      </a:dk2>
      <a:lt2>
        <a:srgbClr val="EAEAEA"/>
      </a:lt2>
      <a:accent1>
        <a:srgbClr val="D16828"/>
      </a:accent1>
      <a:accent2>
        <a:srgbClr val="1E262E"/>
      </a:accent2>
      <a:accent3>
        <a:srgbClr val="9B948B"/>
      </a:accent3>
      <a:accent4>
        <a:srgbClr val="FDD832"/>
      </a:accent4>
      <a:accent5>
        <a:srgbClr val="98A7AB"/>
      </a:accent5>
      <a:accent6>
        <a:srgbClr val="CBDCCD"/>
      </a:accent6>
      <a:hlink>
        <a:srgbClr val="D16828"/>
      </a:hlink>
      <a:folHlink>
        <a:srgbClr val="00627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D1B5342B3F042933FD523EE3629B5" ma:contentTypeVersion="17" ma:contentTypeDescription="Create a new document." ma:contentTypeScope="" ma:versionID="5fd2a311f76e1d80901c080822d08198">
  <xsd:schema xmlns:xsd="http://www.w3.org/2001/XMLSchema" xmlns:xs="http://www.w3.org/2001/XMLSchema" xmlns:p="http://schemas.microsoft.com/office/2006/metadata/properties" xmlns:ns3="afb4fb6b-f1a5-4d85-ba97-c4471c5b21f7" xmlns:ns4="b945c3e8-53f6-48d2-b77e-68d71228ccad" targetNamespace="http://schemas.microsoft.com/office/2006/metadata/properties" ma:root="true" ma:fieldsID="23c785a71de4a3f0ab6faa1515c2e550" ns3:_="" ns4:_="">
    <xsd:import namespace="afb4fb6b-f1a5-4d85-ba97-c4471c5b21f7"/>
    <xsd:import namespace="b945c3e8-53f6-48d2-b77e-68d71228cc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b4fb6b-f1a5-4d85-ba97-c4471c5b21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5c3e8-53f6-48d2-b77e-68d71228cca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CD2687-74F4-4879-9B58-E72A241D33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b4fb6b-f1a5-4d85-ba97-c4471c5b21f7"/>
    <ds:schemaRef ds:uri="b945c3e8-53f6-48d2-b77e-68d71228cc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78EF86-1285-41D1-A770-C7B64BD10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E57019-073F-44E9-94C6-527302F044A9}">
  <ds:schemaRefs>
    <ds:schemaRef ds:uri="http://purl.org/dc/dcmitype/"/>
    <ds:schemaRef ds:uri="http://purl.org/dc/terms/"/>
    <ds:schemaRef ds:uri="http://purl.org/dc/elements/1.1/"/>
    <ds:schemaRef ds:uri="b945c3e8-53f6-48d2-b77e-68d71228ccad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afb4fb6b-f1a5-4d85-ba97-c4471c5b21f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8566</TotalTime>
  <Words>1814</Words>
  <Application>Microsoft Office PowerPoint</Application>
  <PresentationFormat>Widescreen</PresentationFormat>
  <Paragraphs>271</Paragraphs>
  <Slides>28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(Body)</vt:lpstr>
      <vt:lpstr>Arial Black</vt:lpstr>
      <vt:lpstr>Calibri</vt:lpstr>
      <vt:lpstr>Cambria Math</vt:lpstr>
      <vt:lpstr>Lucida Sans</vt:lpstr>
      <vt:lpstr>Times New Roman</vt:lpstr>
      <vt:lpstr>ヒラギノ角ゴ Pro W3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Jannise, Stephen T</dc:creator>
  <cp:lastModifiedBy>Merzoug, Ahmed</cp:lastModifiedBy>
  <cp:revision>178</cp:revision>
  <dcterms:created xsi:type="dcterms:W3CDTF">2019-05-20T19:27:56Z</dcterms:created>
  <dcterms:modified xsi:type="dcterms:W3CDTF">2024-08-18T14:31:56Z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0x010100823D1B5342B3F042933FD523EE3629B5</vt:lpwstr>
  </property>
</Properties>
</file>